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409" r:id="rId2"/>
    <p:sldId id="344" r:id="rId3"/>
    <p:sldId id="423" r:id="rId4"/>
    <p:sldId id="425" r:id="rId5"/>
    <p:sldId id="424" r:id="rId6"/>
    <p:sldId id="429" r:id="rId7"/>
    <p:sldId id="411" r:id="rId8"/>
    <p:sldId id="410" r:id="rId9"/>
    <p:sldId id="420" r:id="rId10"/>
    <p:sldId id="430" r:id="rId11"/>
    <p:sldId id="431" r:id="rId12"/>
    <p:sldId id="413" r:id="rId13"/>
    <p:sldId id="432" r:id="rId14"/>
    <p:sldId id="433" r:id="rId15"/>
    <p:sldId id="414" r:id="rId16"/>
    <p:sldId id="426" r:id="rId17"/>
    <p:sldId id="416" r:id="rId18"/>
    <p:sldId id="428" r:id="rId19"/>
  </p:sldIdLst>
  <p:sldSz cx="12192000" cy="6858000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74" userDrawn="1">
          <p15:clr>
            <a:srgbClr val="A4A3A4"/>
          </p15:clr>
        </p15:guide>
        <p15:guide id="2" pos="7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7C9"/>
    <a:srgbClr val="007071"/>
    <a:srgbClr val="80B8B8"/>
    <a:srgbClr val="610055"/>
    <a:srgbClr val="004378"/>
    <a:srgbClr val="FFFFFF"/>
    <a:srgbClr val="8DFCFF"/>
    <a:srgbClr val="EFACB4"/>
    <a:srgbClr val="FADD8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6494" autoAdjust="0"/>
  </p:normalViewPr>
  <p:slideViewPr>
    <p:cSldViewPr>
      <p:cViewPr varScale="1">
        <p:scale>
          <a:sx n="108" d="100"/>
          <a:sy n="108" d="100"/>
        </p:scale>
        <p:origin x="462" y="102"/>
      </p:cViewPr>
      <p:guideLst>
        <p:guide orient="horz" pos="3874"/>
        <p:guide pos="731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7C089-BC86-42D7-A9A5-43EE023F5186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DC103-88C6-4A91-89AC-D55BE057E07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083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17A8F-7E98-4F17-A1A7-72AA32F77459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B4ED3-F7B7-43F0-B39D-E0B64D2297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5732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5130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124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11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894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955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5220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8804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9827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151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882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548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698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631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80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4597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336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163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B4ED3-F7B7-43F0-B39D-E0B64D229707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01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r="20948" b="30625"/>
          <a:stretch/>
        </p:blipFill>
        <p:spPr>
          <a:xfrm>
            <a:off x="250800" y="258286"/>
            <a:ext cx="11689200" cy="3286003"/>
          </a:xfrm>
          <a:prstGeom prst="rect">
            <a:avLst/>
          </a:prstGeom>
        </p:spPr>
      </p:pic>
      <p:sp>
        <p:nvSpPr>
          <p:cNvPr id="8" name="BaggrundBillede" descr="Baggrundsfarve" title="Baggrundsfarve"/>
          <p:cNvSpPr>
            <a:spLocks noChangeArrowheads="1"/>
          </p:cNvSpPr>
          <p:nvPr userDrawn="1"/>
        </p:nvSpPr>
        <p:spPr bwMode="auto">
          <a:xfrm>
            <a:off x="252000" y="251999"/>
            <a:ext cx="11689200" cy="5364000"/>
          </a:xfrm>
          <a:custGeom>
            <a:avLst/>
            <a:gdLst>
              <a:gd name="connsiteX0" fmla="*/ 0 w 8640000"/>
              <a:gd name="connsiteY0" fmla="*/ 0 h 5364000"/>
              <a:gd name="connsiteX1" fmla="*/ 8640000 w 8640000"/>
              <a:gd name="connsiteY1" fmla="*/ 0 h 5364000"/>
              <a:gd name="connsiteX2" fmla="*/ 8640000 w 8640000"/>
              <a:gd name="connsiteY2" fmla="*/ 5364000 h 5364000"/>
              <a:gd name="connsiteX3" fmla="*/ 0 w 8640000"/>
              <a:gd name="connsiteY3" fmla="*/ 5364000 h 5364000"/>
              <a:gd name="connsiteX4" fmla="*/ 0 w 8640000"/>
              <a:gd name="connsiteY4" fmla="*/ 0 h 5364000"/>
              <a:gd name="connsiteX0" fmla="*/ 0 w 8642382"/>
              <a:gd name="connsiteY0" fmla="*/ 0 h 5364000"/>
              <a:gd name="connsiteX1" fmla="*/ 8642382 w 8642382"/>
              <a:gd name="connsiteY1" fmla="*/ 1831181 h 5364000"/>
              <a:gd name="connsiteX2" fmla="*/ 8640000 w 8642382"/>
              <a:gd name="connsiteY2" fmla="*/ 5364000 h 5364000"/>
              <a:gd name="connsiteX3" fmla="*/ 0 w 8642382"/>
              <a:gd name="connsiteY3" fmla="*/ 5364000 h 5364000"/>
              <a:gd name="connsiteX4" fmla="*/ 0 w 8642382"/>
              <a:gd name="connsiteY4" fmla="*/ 0 h 5364000"/>
              <a:gd name="connsiteX0" fmla="*/ 0 w 8642382"/>
              <a:gd name="connsiteY0" fmla="*/ 0 h 5364000"/>
              <a:gd name="connsiteX1" fmla="*/ 8642382 w 8642382"/>
              <a:gd name="connsiteY1" fmla="*/ 1821656 h 5364000"/>
              <a:gd name="connsiteX2" fmla="*/ 8640000 w 8642382"/>
              <a:gd name="connsiteY2" fmla="*/ 5364000 h 5364000"/>
              <a:gd name="connsiteX3" fmla="*/ 0 w 8642382"/>
              <a:gd name="connsiteY3" fmla="*/ 5364000 h 5364000"/>
              <a:gd name="connsiteX4" fmla="*/ 0 w 8642382"/>
              <a:gd name="connsiteY4" fmla="*/ 0 h 5364000"/>
              <a:gd name="connsiteX0" fmla="*/ 0 w 8640000"/>
              <a:gd name="connsiteY0" fmla="*/ 0 h 5364000"/>
              <a:gd name="connsiteX1" fmla="*/ 8640000 w 8640000"/>
              <a:gd name="connsiteY1" fmla="*/ 1821656 h 5364000"/>
              <a:gd name="connsiteX2" fmla="*/ 8640000 w 8640000"/>
              <a:gd name="connsiteY2" fmla="*/ 5364000 h 5364000"/>
              <a:gd name="connsiteX3" fmla="*/ 0 w 8640000"/>
              <a:gd name="connsiteY3" fmla="*/ 5364000 h 5364000"/>
              <a:gd name="connsiteX4" fmla="*/ 0 w 8640000"/>
              <a:gd name="connsiteY4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53548 w 8640000"/>
              <a:gd name="connsiteY1" fmla="*/ 113445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53548 w 8640000"/>
              <a:gd name="connsiteY1" fmla="*/ 113445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000" h="5364000">
                <a:moveTo>
                  <a:pt x="0" y="0"/>
                </a:moveTo>
                <a:cubicBezTo>
                  <a:pt x="1894630" y="258201"/>
                  <a:pt x="1932851" y="380956"/>
                  <a:pt x="4053548" y="1134457"/>
                </a:cubicBezTo>
                <a:cubicBezTo>
                  <a:pt x="5880723" y="1846123"/>
                  <a:pt x="7010884" y="2036601"/>
                  <a:pt x="8634224" y="1852917"/>
                </a:cubicBezTo>
                <a:cubicBezTo>
                  <a:pt x="8636149" y="3023278"/>
                  <a:pt x="8638075" y="4193639"/>
                  <a:pt x="8640000" y="5364000"/>
                </a:cubicBezTo>
                <a:lnTo>
                  <a:pt x="0" y="536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" name="Titel" descr="Forsidetitel" title="Forsidetitel"/>
          <p:cNvSpPr>
            <a:spLocks noGrp="1"/>
          </p:cNvSpPr>
          <p:nvPr>
            <p:ph type="title"/>
          </p:nvPr>
        </p:nvSpPr>
        <p:spPr>
          <a:xfrm>
            <a:off x="756000" y="2304000"/>
            <a:ext cx="10681200" cy="2808000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BoelgerHvid" descr="Hvid bølgegrafik" title="Hvid bølgegrafi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0" y="251999"/>
            <a:ext cx="11689200" cy="21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/>
          <p:cNvSpPr txBox="1"/>
          <p:nvPr userDrawn="1"/>
        </p:nvSpPr>
        <p:spPr>
          <a:xfrm>
            <a:off x="250800" y="5517232"/>
            <a:ext cx="11689200" cy="1008112"/>
          </a:xfrm>
          <a:prstGeom prst="rect">
            <a:avLst/>
          </a:prstGeom>
          <a:solidFill>
            <a:srgbClr val="00707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ggrundSolid" descr="Baggrundsfarve" title="Baggrundsfarve"/>
          <p:cNvSpPr>
            <a:spLocks noChangeArrowheads="1"/>
          </p:cNvSpPr>
          <p:nvPr userDrawn="1"/>
        </p:nvSpPr>
        <p:spPr bwMode="auto">
          <a:xfrm>
            <a:off x="252000" y="252412"/>
            <a:ext cx="11689200" cy="536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5" name="Titel" descr="Forsidetitel" title="Forsidetitel"/>
          <p:cNvSpPr>
            <a:spLocks noGrp="1"/>
          </p:cNvSpPr>
          <p:nvPr>
            <p:ph type="title"/>
          </p:nvPr>
        </p:nvSpPr>
        <p:spPr>
          <a:xfrm>
            <a:off x="756000" y="2304000"/>
            <a:ext cx="10681200" cy="2808000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6" name="BoelgerHvid" descr="Hvid bølgegrafik" title="Hvid bølgegrafi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52000"/>
            <a:ext cx="11689200" cy="21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1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Solid" descr="Baggrundsfarve" title="Baggrundsfarve"/>
          <p:cNvSpPr>
            <a:spLocks noChangeArrowheads="1"/>
          </p:cNvSpPr>
          <p:nvPr userDrawn="1"/>
        </p:nvSpPr>
        <p:spPr bwMode="auto">
          <a:xfrm>
            <a:off x="252000" y="252412"/>
            <a:ext cx="11689200" cy="53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616000"/>
          </a:xfrm>
        </p:spPr>
        <p:txBody>
          <a:bodyPr tIns="2340000" anchor="t"/>
          <a:lstStyle>
            <a:lvl1pPr algn="ctr"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5" name="Billede 4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1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r="20948" b="39803"/>
          <a:stretch/>
        </p:blipFill>
        <p:spPr>
          <a:xfrm>
            <a:off x="250800" y="258287"/>
            <a:ext cx="11689200" cy="2522642"/>
          </a:xfrm>
          <a:prstGeom prst="rect">
            <a:avLst/>
          </a:prstGeom>
        </p:spPr>
      </p:pic>
      <p:sp>
        <p:nvSpPr>
          <p:cNvPr id="18" name="BaggrundBillede" descr="Baggrundsfarve" title="Baggrundsfarve"/>
          <p:cNvSpPr>
            <a:spLocks noChangeArrowheads="1"/>
          </p:cNvSpPr>
          <p:nvPr userDrawn="1"/>
        </p:nvSpPr>
        <p:spPr bwMode="auto">
          <a:xfrm>
            <a:off x="191344" y="252000"/>
            <a:ext cx="11748656" cy="5409248"/>
          </a:xfrm>
          <a:custGeom>
            <a:avLst/>
            <a:gdLst>
              <a:gd name="connsiteX0" fmla="*/ 0 w 8640000"/>
              <a:gd name="connsiteY0" fmla="*/ 0 h 5364000"/>
              <a:gd name="connsiteX1" fmla="*/ 8640000 w 8640000"/>
              <a:gd name="connsiteY1" fmla="*/ 0 h 5364000"/>
              <a:gd name="connsiteX2" fmla="*/ 8640000 w 8640000"/>
              <a:gd name="connsiteY2" fmla="*/ 5364000 h 5364000"/>
              <a:gd name="connsiteX3" fmla="*/ 0 w 8640000"/>
              <a:gd name="connsiteY3" fmla="*/ 5364000 h 5364000"/>
              <a:gd name="connsiteX4" fmla="*/ 0 w 8640000"/>
              <a:gd name="connsiteY4" fmla="*/ 0 h 5364000"/>
              <a:gd name="connsiteX0" fmla="*/ 0 w 8642382"/>
              <a:gd name="connsiteY0" fmla="*/ 0 h 5364000"/>
              <a:gd name="connsiteX1" fmla="*/ 8642382 w 8642382"/>
              <a:gd name="connsiteY1" fmla="*/ 1831181 h 5364000"/>
              <a:gd name="connsiteX2" fmla="*/ 8640000 w 8642382"/>
              <a:gd name="connsiteY2" fmla="*/ 5364000 h 5364000"/>
              <a:gd name="connsiteX3" fmla="*/ 0 w 8642382"/>
              <a:gd name="connsiteY3" fmla="*/ 5364000 h 5364000"/>
              <a:gd name="connsiteX4" fmla="*/ 0 w 8642382"/>
              <a:gd name="connsiteY4" fmla="*/ 0 h 5364000"/>
              <a:gd name="connsiteX0" fmla="*/ 0 w 8642382"/>
              <a:gd name="connsiteY0" fmla="*/ 0 h 5364000"/>
              <a:gd name="connsiteX1" fmla="*/ 8642382 w 8642382"/>
              <a:gd name="connsiteY1" fmla="*/ 1821656 h 5364000"/>
              <a:gd name="connsiteX2" fmla="*/ 8640000 w 8642382"/>
              <a:gd name="connsiteY2" fmla="*/ 5364000 h 5364000"/>
              <a:gd name="connsiteX3" fmla="*/ 0 w 8642382"/>
              <a:gd name="connsiteY3" fmla="*/ 5364000 h 5364000"/>
              <a:gd name="connsiteX4" fmla="*/ 0 w 8642382"/>
              <a:gd name="connsiteY4" fmla="*/ 0 h 5364000"/>
              <a:gd name="connsiteX0" fmla="*/ 0 w 8640000"/>
              <a:gd name="connsiteY0" fmla="*/ 0 h 5364000"/>
              <a:gd name="connsiteX1" fmla="*/ 8640000 w 8640000"/>
              <a:gd name="connsiteY1" fmla="*/ 1821656 h 5364000"/>
              <a:gd name="connsiteX2" fmla="*/ 8640000 w 8640000"/>
              <a:gd name="connsiteY2" fmla="*/ 5364000 h 5364000"/>
              <a:gd name="connsiteX3" fmla="*/ 0 w 8640000"/>
              <a:gd name="connsiteY3" fmla="*/ 5364000 h 5364000"/>
              <a:gd name="connsiteX4" fmla="*/ 0 w 8640000"/>
              <a:gd name="connsiteY4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40000 w 8640000"/>
              <a:gd name="connsiteY2" fmla="*/ 1821656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34774 w 8640000"/>
              <a:gd name="connsiteY1" fmla="*/ 111540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53548 w 8640000"/>
              <a:gd name="connsiteY1" fmla="*/ 113445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  <a:gd name="connsiteX0" fmla="*/ 0 w 8640000"/>
              <a:gd name="connsiteY0" fmla="*/ 0 h 5364000"/>
              <a:gd name="connsiteX1" fmla="*/ 4053548 w 8640000"/>
              <a:gd name="connsiteY1" fmla="*/ 1134457 h 5364000"/>
              <a:gd name="connsiteX2" fmla="*/ 8634224 w 8640000"/>
              <a:gd name="connsiteY2" fmla="*/ 1852917 h 5364000"/>
              <a:gd name="connsiteX3" fmla="*/ 8640000 w 8640000"/>
              <a:gd name="connsiteY3" fmla="*/ 5364000 h 5364000"/>
              <a:gd name="connsiteX4" fmla="*/ 0 w 8640000"/>
              <a:gd name="connsiteY4" fmla="*/ 5364000 h 5364000"/>
              <a:gd name="connsiteX5" fmla="*/ 0 w 8640000"/>
              <a:gd name="connsiteY5" fmla="*/ 0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000" h="5364000">
                <a:moveTo>
                  <a:pt x="0" y="0"/>
                </a:moveTo>
                <a:cubicBezTo>
                  <a:pt x="1894630" y="258201"/>
                  <a:pt x="1932851" y="380956"/>
                  <a:pt x="4053548" y="1134457"/>
                </a:cubicBezTo>
                <a:cubicBezTo>
                  <a:pt x="5880723" y="1846123"/>
                  <a:pt x="7010884" y="2036601"/>
                  <a:pt x="8634224" y="1852917"/>
                </a:cubicBezTo>
                <a:cubicBezTo>
                  <a:pt x="8636149" y="3023278"/>
                  <a:pt x="8638075" y="4193639"/>
                  <a:pt x="8640000" y="5364000"/>
                </a:cubicBezTo>
                <a:lnTo>
                  <a:pt x="0" y="536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" name="Titel" descr="Kapiteltitel" title="Kapiteltitel"/>
          <p:cNvSpPr>
            <a:spLocks noGrp="1"/>
          </p:cNvSpPr>
          <p:nvPr>
            <p:ph type="title"/>
          </p:nvPr>
        </p:nvSpPr>
        <p:spPr>
          <a:xfrm>
            <a:off x="756000" y="2304000"/>
            <a:ext cx="10681200" cy="504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Spalte1" descr="Tekstindhold" title="Tekstindhold"/>
          <p:cNvSpPr>
            <a:spLocks noGrp="1"/>
          </p:cNvSpPr>
          <p:nvPr>
            <p:ph type="body" sz="quarter" idx="10"/>
          </p:nvPr>
        </p:nvSpPr>
        <p:spPr>
          <a:xfrm>
            <a:off x="756000" y="2916000"/>
            <a:ext cx="10681200" cy="2304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2" name="Billede 11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  <p:grpSp>
        <p:nvGrpSpPr>
          <p:cNvPr id="23" name="Boelger4" descr="Grøn bølgegrafik" title="Grøn bølgegrafik"/>
          <p:cNvGrpSpPr>
            <a:grpSpLocks noChangeAspect="1"/>
          </p:cNvGrpSpPr>
          <p:nvPr userDrawn="1"/>
        </p:nvGrpSpPr>
        <p:grpSpPr>
          <a:xfrm>
            <a:off x="250800" y="262344"/>
            <a:ext cx="11689200" cy="2121576"/>
            <a:chOff x="251921" y="1193543"/>
            <a:chExt cx="9140825" cy="2219376"/>
          </a:xfrm>
        </p:grpSpPr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251921" y="1803194"/>
              <a:ext cx="9140825" cy="1609725"/>
            </a:xfrm>
            <a:custGeom>
              <a:avLst/>
              <a:gdLst>
                <a:gd name="T0" fmla="*/ 5509 w 5758"/>
                <a:gd name="T1" fmla="*/ 869 h 1014"/>
                <a:gd name="T2" fmla="*/ 5634 w 5758"/>
                <a:gd name="T3" fmla="*/ 913 h 1014"/>
                <a:gd name="T4" fmla="*/ 5758 w 5758"/>
                <a:gd name="T5" fmla="*/ 958 h 1014"/>
                <a:gd name="T6" fmla="*/ 5758 w 5758"/>
                <a:gd name="T7" fmla="*/ 1014 h 1014"/>
                <a:gd name="T8" fmla="*/ 5570 w 5758"/>
                <a:gd name="T9" fmla="*/ 948 h 1014"/>
                <a:gd name="T10" fmla="*/ 5374 w 5758"/>
                <a:gd name="T11" fmla="*/ 878 h 1014"/>
                <a:gd name="T12" fmla="*/ 5509 w 5758"/>
                <a:gd name="T13" fmla="*/ 869 h 1014"/>
                <a:gd name="T14" fmla="*/ 1855 w 5758"/>
                <a:gd name="T15" fmla="*/ 36 h 1014"/>
                <a:gd name="T16" fmla="*/ 2206 w 5758"/>
                <a:gd name="T17" fmla="*/ 69 h 1014"/>
                <a:gd name="T18" fmla="*/ 2557 w 5758"/>
                <a:gd name="T19" fmla="*/ 113 h 1014"/>
                <a:gd name="T20" fmla="*/ 2908 w 5758"/>
                <a:gd name="T21" fmla="*/ 167 h 1014"/>
                <a:gd name="T22" fmla="*/ 3259 w 5758"/>
                <a:gd name="T23" fmla="*/ 230 h 1014"/>
                <a:gd name="T24" fmla="*/ 3611 w 5758"/>
                <a:gd name="T25" fmla="*/ 307 h 1014"/>
                <a:gd name="T26" fmla="*/ 3898 w 5758"/>
                <a:gd name="T27" fmla="*/ 375 h 1014"/>
                <a:gd name="T28" fmla="*/ 4175 w 5758"/>
                <a:gd name="T29" fmla="*/ 447 h 1014"/>
                <a:gd name="T30" fmla="*/ 4446 w 5758"/>
                <a:gd name="T31" fmla="*/ 523 h 1014"/>
                <a:gd name="T32" fmla="*/ 4709 w 5758"/>
                <a:gd name="T33" fmla="*/ 602 h 1014"/>
                <a:gd name="T34" fmla="*/ 4966 w 5758"/>
                <a:gd name="T35" fmla="*/ 684 h 1014"/>
                <a:gd name="T36" fmla="*/ 5212 w 5758"/>
                <a:gd name="T37" fmla="*/ 766 h 1014"/>
                <a:gd name="T38" fmla="*/ 5451 w 5758"/>
                <a:gd name="T39" fmla="*/ 848 h 1014"/>
                <a:gd name="T40" fmla="*/ 5313 w 5758"/>
                <a:gd name="T41" fmla="*/ 857 h 1014"/>
                <a:gd name="T42" fmla="*/ 5051 w 5758"/>
                <a:gd name="T43" fmla="*/ 768 h 1014"/>
                <a:gd name="T44" fmla="*/ 4779 w 5758"/>
                <a:gd name="T45" fmla="*/ 681 h 1014"/>
                <a:gd name="T46" fmla="*/ 4496 w 5758"/>
                <a:gd name="T47" fmla="*/ 593 h 1014"/>
                <a:gd name="T48" fmla="*/ 4207 w 5758"/>
                <a:gd name="T49" fmla="*/ 511 h 1014"/>
                <a:gd name="T50" fmla="*/ 3908 w 5758"/>
                <a:gd name="T51" fmla="*/ 433 h 1014"/>
                <a:gd name="T52" fmla="*/ 3601 w 5758"/>
                <a:gd name="T53" fmla="*/ 358 h 1014"/>
                <a:gd name="T54" fmla="*/ 3288 w 5758"/>
                <a:gd name="T55" fmla="*/ 291 h 1014"/>
                <a:gd name="T56" fmla="*/ 2978 w 5758"/>
                <a:gd name="T57" fmla="*/ 232 h 1014"/>
                <a:gd name="T58" fmla="*/ 2669 w 5758"/>
                <a:gd name="T59" fmla="*/ 183 h 1014"/>
                <a:gd name="T60" fmla="*/ 2360 w 5758"/>
                <a:gd name="T61" fmla="*/ 141 h 1014"/>
                <a:gd name="T62" fmla="*/ 2049 w 5758"/>
                <a:gd name="T63" fmla="*/ 106 h 1014"/>
                <a:gd name="T64" fmla="*/ 1855 w 5758"/>
                <a:gd name="T65" fmla="*/ 36 h 1014"/>
                <a:gd name="T66" fmla="*/ 916 w 5758"/>
                <a:gd name="T67" fmla="*/ 0 h 1014"/>
                <a:gd name="T68" fmla="*/ 1199 w 5758"/>
                <a:gd name="T69" fmla="*/ 3 h 1014"/>
                <a:gd name="T70" fmla="*/ 1482 w 5758"/>
                <a:gd name="T71" fmla="*/ 14 h 1014"/>
                <a:gd name="T72" fmla="*/ 1761 w 5758"/>
                <a:gd name="T73" fmla="*/ 29 h 1014"/>
                <a:gd name="T74" fmla="*/ 1957 w 5758"/>
                <a:gd name="T75" fmla="*/ 99 h 1014"/>
                <a:gd name="T76" fmla="*/ 1611 w 5758"/>
                <a:gd name="T77" fmla="*/ 73 h 1014"/>
                <a:gd name="T78" fmla="*/ 1265 w 5758"/>
                <a:gd name="T79" fmla="*/ 59 h 1014"/>
                <a:gd name="T80" fmla="*/ 916 w 5758"/>
                <a:gd name="T81" fmla="*/ 54 h 1014"/>
                <a:gd name="T82" fmla="*/ 689 w 5758"/>
                <a:gd name="T83" fmla="*/ 55 h 1014"/>
                <a:gd name="T84" fmla="*/ 464 w 5758"/>
                <a:gd name="T85" fmla="*/ 62 h 1014"/>
                <a:gd name="T86" fmla="*/ 234 w 5758"/>
                <a:gd name="T87" fmla="*/ 73 h 1014"/>
                <a:gd name="T88" fmla="*/ 0 w 5758"/>
                <a:gd name="T89" fmla="*/ 89 h 1014"/>
                <a:gd name="T90" fmla="*/ 0 w 5758"/>
                <a:gd name="T91" fmla="*/ 34 h 1014"/>
                <a:gd name="T92" fmla="*/ 305 w 5758"/>
                <a:gd name="T93" fmla="*/ 15 h 1014"/>
                <a:gd name="T94" fmla="*/ 613 w 5758"/>
                <a:gd name="T95" fmla="*/ 5 h 1014"/>
                <a:gd name="T96" fmla="*/ 916 w 5758"/>
                <a:gd name="T97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58" h="1014">
                  <a:moveTo>
                    <a:pt x="5509" y="869"/>
                  </a:moveTo>
                  <a:lnTo>
                    <a:pt x="5634" y="913"/>
                  </a:lnTo>
                  <a:lnTo>
                    <a:pt x="5758" y="958"/>
                  </a:lnTo>
                  <a:lnTo>
                    <a:pt x="5758" y="1014"/>
                  </a:lnTo>
                  <a:lnTo>
                    <a:pt x="5570" y="948"/>
                  </a:lnTo>
                  <a:lnTo>
                    <a:pt x="5374" y="878"/>
                  </a:lnTo>
                  <a:lnTo>
                    <a:pt x="5509" y="869"/>
                  </a:lnTo>
                  <a:close/>
                  <a:moveTo>
                    <a:pt x="1855" y="36"/>
                  </a:moveTo>
                  <a:lnTo>
                    <a:pt x="2206" y="69"/>
                  </a:lnTo>
                  <a:lnTo>
                    <a:pt x="2557" y="113"/>
                  </a:lnTo>
                  <a:lnTo>
                    <a:pt x="2908" y="167"/>
                  </a:lnTo>
                  <a:lnTo>
                    <a:pt x="3259" y="230"/>
                  </a:lnTo>
                  <a:lnTo>
                    <a:pt x="3611" y="307"/>
                  </a:lnTo>
                  <a:lnTo>
                    <a:pt x="3898" y="375"/>
                  </a:lnTo>
                  <a:lnTo>
                    <a:pt x="4175" y="447"/>
                  </a:lnTo>
                  <a:lnTo>
                    <a:pt x="4446" y="523"/>
                  </a:lnTo>
                  <a:lnTo>
                    <a:pt x="4709" y="602"/>
                  </a:lnTo>
                  <a:lnTo>
                    <a:pt x="4966" y="684"/>
                  </a:lnTo>
                  <a:lnTo>
                    <a:pt x="5212" y="766"/>
                  </a:lnTo>
                  <a:lnTo>
                    <a:pt x="5451" y="848"/>
                  </a:lnTo>
                  <a:lnTo>
                    <a:pt x="5313" y="857"/>
                  </a:lnTo>
                  <a:lnTo>
                    <a:pt x="5051" y="768"/>
                  </a:lnTo>
                  <a:lnTo>
                    <a:pt x="4779" y="681"/>
                  </a:lnTo>
                  <a:lnTo>
                    <a:pt x="4496" y="593"/>
                  </a:lnTo>
                  <a:lnTo>
                    <a:pt x="4207" y="511"/>
                  </a:lnTo>
                  <a:lnTo>
                    <a:pt x="3908" y="433"/>
                  </a:lnTo>
                  <a:lnTo>
                    <a:pt x="3601" y="358"/>
                  </a:lnTo>
                  <a:lnTo>
                    <a:pt x="3288" y="291"/>
                  </a:lnTo>
                  <a:lnTo>
                    <a:pt x="2978" y="232"/>
                  </a:lnTo>
                  <a:lnTo>
                    <a:pt x="2669" y="183"/>
                  </a:lnTo>
                  <a:lnTo>
                    <a:pt x="2360" y="141"/>
                  </a:lnTo>
                  <a:lnTo>
                    <a:pt x="2049" y="106"/>
                  </a:lnTo>
                  <a:lnTo>
                    <a:pt x="1855" y="36"/>
                  </a:lnTo>
                  <a:close/>
                  <a:moveTo>
                    <a:pt x="916" y="0"/>
                  </a:moveTo>
                  <a:lnTo>
                    <a:pt x="1199" y="3"/>
                  </a:lnTo>
                  <a:lnTo>
                    <a:pt x="1482" y="14"/>
                  </a:lnTo>
                  <a:lnTo>
                    <a:pt x="1761" y="29"/>
                  </a:lnTo>
                  <a:lnTo>
                    <a:pt x="1957" y="99"/>
                  </a:lnTo>
                  <a:lnTo>
                    <a:pt x="1611" y="73"/>
                  </a:lnTo>
                  <a:lnTo>
                    <a:pt x="1265" y="59"/>
                  </a:lnTo>
                  <a:lnTo>
                    <a:pt x="916" y="54"/>
                  </a:lnTo>
                  <a:lnTo>
                    <a:pt x="689" y="55"/>
                  </a:lnTo>
                  <a:lnTo>
                    <a:pt x="464" y="62"/>
                  </a:lnTo>
                  <a:lnTo>
                    <a:pt x="234" y="73"/>
                  </a:lnTo>
                  <a:lnTo>
                    <a:pt x="0" y="89"/>
                  </a:lnTo>
                  <a:lnTo>
                    <a:pt x="0" y="34"/>
                  </a:lnTo>
                  <a:lnTo>
                    <a:pt x="305" y="15"/>
                  </a:lnTo>
                  <a:lnTo>
                    <a:pt x="613" y="5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76BBA5">
                <a:alpha val="6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251921" y="1193543"/>
              <a:ext cx="9140825" cy="2019300"/>
            </a:xfrm>
            <a:custGeom>
              <a:avLst/>
              <a:gdLst>
                <a:gd name="T0" fmla="*/ 201 w 5758"/>
                <a:gd name="T1" fmla="*/ 20 h 1272"/>
                <a:gd name="T2" fmla="*/ 586 w 5758"/>
                <a:gd name="T3" fmla="*/ 75 h 1272"/>
                <a:gd name="T4" fmla="*/ 953 w 5758"/>
                <a:gd name="T5" fmla="*/ 151 h 1272"/>
                <a:gd name="T6" fmla="*/ 1304 w 5758"/>
                <a:gd name="T7" fmla="*/ 243 h 1272"/>
                <a:gd name="T8" fmla="*/ 1641 w 5758"/>
                <a:gd name="T9" fmla="*/ 348 h 1272"/>
                <a:gd name="T10" fmla="*/ 1965 w 5758"/>
                <a:gd name="T11" fmla="*/ 461 h 1272"/>
                <a:gd name="T12" fmla="*/ 2285 w 5758"/>
                <a:gd name="T13" fmla="*/ 578 h 1272"/>
                <a:gd name="T14" fmla="*/ 2452 w 5758"/>
                <a:gd name="T15" fmla="*/ 643 h 1272"/>
                <a:gd name="T16" fmla="*/ 2756 w 5758"/>
                <a:gd name="T17" fmla="*/ 758 h 1272"/>
                <a:gd name="T18" fmla="*/ 3060 w 5758"/>
                <a:gd name="T19" fmla="*/ 868 h 1272"/>
                <a:gd name="T20" fmla="*/ 3365 w 5758"/>
                <a:gd name="T21" fmla="*/ 971 h 1272"/>
                <a:gd name="T22" fmla="*/ 3679 w 5758"/>
                <a:gd name="T23" fmla="*/ 1062 h 1272"/>
                <a:gd name="T24" fmla="*/ 4002 w 5758"/>
                <a:gd name="T25" fmla="*/ 1139 h 1272"/>
                <a:gd name="T26" fmla="*/ 4339 w 5758"/>
                <a:gd name="T27" fmla="*/ 1197 h 1272"/>
                <a:gd name="T28" fmla="*/ 4695 w 5758"/>
                <a:gd name="T29" fmla="*/ 1235 h 1272"/>
                <a:gd name="T30" fmla="*/ 5071 w 5758"/>
                <a:gd name="T31" fmla="*/ 1249 h 1272"/>
                <a:gd name="T32" fmla="*/ 5407 w 5758"/>
                <a:gd name="T33" fmla="*/ 1237 h 1272"/>
                <a:gd name="T34" fmla="*/ 5758 w 5758"/>
                <a:gd name="T35" fmla="*/ 1204 h 1272"/>
                <a:gd name="T36" fmla="*/ 5580 w 5758"/>
                <a:gd name="T37" fmla="*/ 1247 h 1272"/>
                <a:gd name="T38" fmla="*/ 5236 w 5758"/>
                <a:gd name="T39" fmla="*/ 1270 h 1272"/>
                <a:gd name="T40" fmla="*/ 4879 w 5758"/>
                <a:gd name="T41" fmla="*/ 1268 h 1272"/>
                <a:gd name="T42" fmla="*/ 4512 w 5758"/>
                <a:gd name="T43" fmla="*/ 1244 h 1272"/>
                <a:gd name="T44" fmla="*/ 4165 w 5758"/>
                <a:gd name="T45" fmla="*/ 1195 h 1272"/>
                <a:gd name="T46" fmla="*/ 3835 w 5758"/>
                <a:gd name="T47" fmla="*/ 1127 h 1272"/>
                <a:gd name="T48" fmla="*/ 3515 w 5758"/>
                <a:gd name="T49" fmla="*/ 1043 h 1272"/>
                <a:gd name="T50" fmla="*/ 3205 w 5758"/>
                <a:gd name="T51" fmla="*/ 945 h 1272"/>
                <a:gd name="T52" fmla="*/ 2901 w 5758"/>
                <a:gd name="T53" fmla="*/ 837 h 1272"/>
                <a:gd name="T54" fmla="*/ 2597 w 5758"/>
                <a:gd name="T55" fmla="*/ 723 h 1272"/>
                <a:gd name="T56" fmla="*/ 2433 w 5758"/>
                <a:gd name="T57" fmla="*/ 660 h 1272"/>
                <a:gd name="T58" fmla="*/ 2117 w 5758"/>
                <a:gd name="T59" fmla="*/ 543 h 1272"/>
                <a:gd name="T60" fmla="*/ 1798 w 5758"/>
                <a:gd name="T61" fmla="*/ 426 h 1272"/>
                <a:gd name="T62" fmla="*/ 1468 w 5758"/>
                <a:gd name="T63" fmla="*/ 318 h 1272"/>
                <a:gd name="T64" fmla="*/ 1126 w 5758"/>
                <a:gd name="T65" fmla="*/ 219 h 1272"/>
                <a:gd name="T66" fmla="*/ 770 w 5758"/>
                <a:gd name="T67" fmla="*/ 135 h 1272"/>
                <a:gd name="T68" fmla="*/ 394 w 5758"/>
                <a:gd name="T69" fmla="*/ 68 h 1272"/>
                <a:gd name="T70" fmla="*/ 0 w 5758"/>
                <a:gd name="T71" fmla="*/ 25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58" h="1272">
                  <a:moveTo>
                    <a:pt x="0" y="0"/>
                  </a:moveTo>
                  <a:lnTo>
                    <a:pt x="201" y="20"/>
                  </a:lnTo>
                  <a:lnTo>
                    <a:pt x="396" y="44"/>
                  </a:lnTo>
                  <a:lnTo>
                    <a:pt x="586" y="75"/>
                  </a:lnTo>
                  <a:lnTo>
                    <a:pt x="773" y="110"/>
                  </a:lnTo>
                  <a:lnTo>
                    <a:pt x="953" y="151"/>
                  </a:lnTo>
                  <a:lnTo>
                    <a:pt x="1131" y="196"/>
                  </a:lnTo>
                  <a:lnTo>
                    <a:pt x="1304" y="243"/>
                  </a:lnTo>
                  <a:lnTo>
                    <a:pt x="1473" y="294"/>
                  </a:lnTo>
                  <a:lnTo>
                    <a:pt x="1641" y="348"/>
                  </a:lnTo>
                  <a:lnTo>
                    <a:pt x="1805" y="404"/>
                  </a:lnTo>
                  <a:lnTo>
                    <a:pt x="1965" y="461"/>
                  </a:lnTo>
                  <a:lnTo>
                    <a:pt x="2126" y="519"/>
                  </a:lnTo>
                  <a:lnTo>
                    <a:pt x="2285" y="578"/>
                  </a:lnTo>
                  <a:lnTo>
                    <a:pt x="2442" y="639"/>
                  </a:lnTo>
                  <a:lnTo>
                    <a:pt x="2452" y="643"/>
                  </a:lnTo>
                  <a:lnTo>
                    <a:pt x="2604" y="701"/>
                  </a:lnTo>
                  <a:lnTo>
                    <a:pt x="2756" y="758"/>
                  </a:lnTo>
                  <a:lnTo>
                    <a:pt x="2908" y="814"/>
                  </a:lnTo>
                  <a:lnTo>
                    <a:pt x="3060" y="868"/>
                  </a:lnTo>
                  <a:lnTo>
                    <a:pt x="3212" y="921"/>
                  </a:lnTo>
                  <a:lnTo>
                    <a:pt x="3365" y="971"/>
                  </a:lnTo>
                  <a:lnTo>
                    <a:pt x="3521" y="1018"/>
                  </a:lnTo>
                  <a:lnTo>
                    <a:pt x="3679" y="1062"/>
                  </a:lnTo>
                  <a:lnTo>
                    <a:pt x="3838" y="1102"/>
                  </a:lnTo>
                  <a:lnTo>
                    <a:pt x="4002" y="1139"/>
                  </a:lnTo>
                  <a:lnTo>
                    <a:pt x="4168" y="1170"/>
                  </a:lnTo>
                  <a:lnTo>
                    <a:pt x="4339" y="1197"/>
                  </a:lnTo>
                  <a:lnTo>
                    <a:pt x="4514" y="1219"/>
                  </a:lnTo>
                  <a:lnTo>
                    <a:pt x="4695" y="1235"/>
                  </a:lnTo>
                  <a:lnTo>
                    <a:pt x="4880" y="1245"/>
                  </a:lnTo>
                  <a:lnTo>
                    <a:pt x="5071" y="1249"/>
                  </a:lnTo>
                  <a:lnTo>
                    <a:pt x="5236" y="1245"/>
                  </a:lnTo>
                  <a:lnTo>
                    <a:pt x="5407" y="1237"/>
                  </a:lnTo>
                  <a:lnTo>
                    <a:pt x="5580" y="1223"/>
                  </a:lnTo>
                  <a:lnTo>
                    <a:pt x="5758" y="1204"/>
                  </a:lnTo>
                  <a:lnTo>
                    <a:pt x="5758" y="1228"/>
                  </a:lnTo>
                  <a:lnTo>
                    <a:pt x="5580" y="1247"/>
                  </a:lnTo>
                  <a:lnTo>
                    <a:pt x="5407" y="1261"/>
                  </a:lnTo>
                  <a:lnTo>
                    <a:pt x="5236" y="1270"/>
                  </a:lnTo>
                  <a:lnTo>
                    <a:pt x="5071" y="1272"/>
                  </a:lnTo>
                  <a:lnTo>
                    <a:pt x="4879" y="1268"/>
                  </a:lnTo>
                  <a:lnTo>
                    <a:pt x="4694" y="1259"/>
                  </a:lnTo>
                  <a:lnTo>
                    <a:pt x="4512" y="1244"/>
                  </a:lnTo>
                  <a:lnTo>
                    <a:pt x="4336" y="1221"/>
                  </a:lnTo>
                  <a:lnTo>
                    <a:pt x="4165" y="1195"/>
                  </a:lnTo>
                  <a:lnTo>
                    <a:pt x="3997" y="1163"/>
                  </a:lnTo>
                  <a:lnTo>
                    <a:pt x="3835" y="1127"/>
                  </a:lnTo>
                  <a:lnTo>
                    <a:pt x="3674" y="1087"/>
                  </a:lnTo>
                  <a:lnTo>
                    <a:pt x="3515" y="1043"/>
                  </a:lnTo>
                  <a:lnTo>
                    <a:pt x="3360" y="994"/>
                  </a:lnTo>
                  <a:lnTo>
                    <a:pt x="3205" y="945"/>
                  </a:lnTo>
                  <a:lnTo>
                    <a:pt x="3053" y="893"/>
                  </a:lnTo>
                  <a:lnTo>
                    <a:pt x="2901" y="837"/>
                  </a:lnTo>
                  <a:lnTo>
                    <a:pt x="2749" y="781"/>
                  </a:lnTo>
                  <a:lnTo>
                    <a:pt x="2597" y="723"/>
                  </a:lnTo>
                  <a:lnTo>
                    <a:pt x="2444" y="666"/>
                  </a:lnTo>
                  <a:lnTo>
                    <a:pt x="2433" y="660"/>
                  </a:lnTo>
                  <a:lnTo>
                    <a:pt x="2276" y="601"/>
                  </a:lnTo>
                  <a:lnTo>
                    <a:pt x="2117" y="543"/>
                  </a:lnTo>
                  <a:lnTo>
                    <a:pt x="1958" y="484"/>
                  </a:lnTo>
                  <a:lnTo>
                    <a:pt x="1798" y="426"/>
                  </a:lnTo>
                  <a:lnTo>
                    <a:pt x="1634" y="371"/>
                  </a:lnTo>
                  <a:lnTo>
                    <a:pt x="1468" y="318"/>
                  </a:lnTo>
                  <a:lnTo>
                    <a:pt x="1299" y="268"/>
                  </a:lnTo>
                  <a:lnTo>
                    <a:pt x="1126" y="219"/>
                  </a:lnTo>
                  <a:lnTo>
                    <a:pt x="950" y="175"/>
                  </a:lnTo>
                  <a:lnTo>
                    <a:pt x="770" y="135"/>
                  </a:lnTo>
                  <a:lnTo>
                    <a:pt x="585" y="100"/>
                  </a:lnTo>
                  <a:lnTo>
                    <a:pt x="394" y="68"/>
                  </a:lnTo>
                  <a:lnTo>
                    <a:pt x="201" y="4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4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86788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e uden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Boelger4" descr="Grøn bølgegrafik" title="Grøn bølgegrafik"/>
          <p:cNvGrpSpPr>
            <a:grpSpLocks noChangeAspect="1"/>
          </p:cNvGrpSpPr>
          <p:nvPr userDrawn="1"/>
        </p:nvGrpSpPr>
        <p:grpSpPr>
          <a:xfrm>
            <a:off x="252000" y="252001"/>
            <a:ext cx="11689200" cy="2130061"/>
            <a:chOff x="251921" y="1193543"/>
            <a:chExt cx="9140825" cy="2220913"/>
          </a:xfrm>
        </p:grpSpPr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251921" y="1804731"/>
              <a:ext cx="9140825" cy="1609725"/>
            </a:xfrm>
            <a:custGeom>
              <a:avLst/>
              <a:gdLst>
                <a:gd name="T0" fmla="*/ 5509 w 5758"/>
                <a:gd name="T1" fmla="*/ 869 h 1014"/>
                <a:gd name="T2" fmla="*/ 5634 w 5758"/>
                <a:gd name="T3" fmla="*/ 913 h 1014"/>
                <a:gd name="T4" fmla="*/ 5758 w 5758"/>
                <a:gd name="T5" fmla="*/ 958 h 1014"/>
                <a:gd name="T6" fmla="*/ 5758 w 5758"/>
                <a:gd name="T7" fmla="*/ 1014 h 1014"/>
                <a:gd name="T8" fmla="*/ 5570 w 5758"/>
                <a:gd name="T9" fmla="*/ 948 h 1014"/>
                <a:gd name="T10" fmla="*/ 5374 w 5758"/>
                <a:gd name="T11" fmla="*/ 878 h 1014"/>
                <a:gd name="T12" fmla="*/ 5509 w 5758"/>
                <a:gd name="T13" fmla="*/ 869 h 1014"/>
                <a:gd name="T14" fmla="*/ 1855 w 5758"/>
                <a:gd name="T15" fmla="*/ 36 h 1014"/>
                <a:gd name="T16" fmla="*/ 2206 w 5758"/>
                <a:gd name="T17" fmla="*/ 69 h 1014"/>
                <a:gd name="T18" fmla="*/ 2557 w 5758"/>
                <a:gd name="T19" fmla="*/ 113 h 1014"/>
                <a:gd name="T20" fmla="*/ 2908 w 5758"/>
                <a:gd name="T21" fmla="*/ 167 h 1014"/>
                <a:gd name="T22" fmla="*/ 3259 w 5758"/>
                <a:gd name="T23" fmla="*/ 230 h 1014"/>
                <a:gd name="T24" fmla="*/ 3611 w 5758"/>
                <a:gd name="T25" fmla="*/ 307 h 1014"/>
                <a:gd name="T26" fmla="*/ 3898 w 5758"/>
                <a:gd name="T27" fmla="*/ 375 h 1014"/>
                <a:gd name="T28" fmla="*/ 4175 w 5758"/>
                <a:gd name="T29" fmla="*/ 447 h 1014"/>
                <a:gd name="T30" fmla="*/ 4446 w 5758"/>
                <a:gd name="T31" fmla="*/ 523 h 1014"/>
                <a:gd name="T32" fmla="*/ 4709 w 5758"/>
                <a:gd name="T33" fmla="*/ 602 h 1014"/>
                <a:gd name="T34" fmla="*/ 4966 w 5758"/>
                <a:gd name="T35" fmla="*/ 684 h 1014"/>
                <a:gd name="T36" fmla="*/ 5212 w 5758"/>
                <a:gd name="T37" fmla="*/ 766 h 1014"/>
                <a:gd name="T38" fmla="*/ 5451 w 5758"/>
                <a:gd name="T39" fmla="*/ 848 h 1014"/>
                <a:gd name="T40" fmla="*/ 5313 w 5758"/>
                <a:gd name="T41" fmla="*/ 857 h 1014"/>
                <a:gd name="T42" fmla="*/ 5051 w 5758"/>
                <a:gd name="T43" fmla="*/ 768 h 1014"/>
                <a:gd name="T44" fmla="*/ 4779 w 5758"/>
                <a:gd name="T45" fmla="*/ 681 h 1014"/>
                <a:gd name="T46" fmla="*/ 4496 w 5758"/>
                <a:gd name="T47" fmla="*/ 593 h 1014"/>
                <a:gd name="T48" fmla="*/ 4207 w 5758"/>
                <a:gd name="T49" fmla="*/ 511 h 1014"/>
                <a:gd name="T50" fmla="*/ 3908 w 5758"/>
                <a:gd name="T51" fmla="*/ 433 h 1014"/>
                <a:gd name="T52" fmla="*/ 3601 w 5758"/>
                <a:gd name="T53" fmla="*/ 358 h 1014"/>
                <a:gd name="T54" fmla="*/ 3288 w 5758"/>
                <a:gd name="T55" fmla="*/ 291 h 1014"/>
                <a:gd name="T56" fmla="*/ 2978 w 5758"/>
                <a:gd name="T57" fmla="*/ 232 h 1014"/>
                <a:gd name="T58" fmla="*/ 2669 w 5758"/>
                <a:gd name="T59" fmla="*/ 183 h 1014"/>
                <a:gd name="T60" fmla="*/ 2360 w 5758"/>
                <a:gd name="T61" fmla="*/ 141 h 1014"/>
                <a:gd name="T62" fmla="*/ 2049 w 5758"/>
                <a:gd name="T63" fmla="*/ 106 h 1014"/>
                <a:gd name="T64" fmla="*/ 1855 w 5758"/>
                <a:gd name="T65" fmla="*/ 36 h 1014"/>
                <a:gd name="T66" fmla="*/ 916 w 5758"/>
                <a:gd name="T67" fmla="*/ 0 h 1014"/>
                <a:gd name="T68" fmla="*/ 1199 w 5758"/>
                <a:gd name="T69" fmla="*/ 3 h 1014"/>
                <a:gd name="T70" fmla="*/ 1482 w 5758"/>
                <a:gd name="T71" fmla="*/ 14 h 1014"/>
                <a:gd name="T72" fmla="*/ 1761 w 5758"/>
                <a:gd name="T73" fmla="*/ 29 h 1014"/>
                <a:gd name="T74" fmla="*/ 1957 w 5758"/>
                <a:gd name="T75" fmla="*/ 99 h 1014"/>
                <a:gd name="T76" fmla="*/ 1611 w 5758"/>
                <a:gd name="T77" fmla="*/ 73 h 1014"/>
                <a:gd name="T78" fmla="*/ 1265 w 5758"/>
                <a:gd name="T79" fmla="*/ 59 h 1014"/>
                <a:gd name="T80" fmla="*/ 916 w 5758"/>
                <a:gd name="T81" fmla="*/ 54 h 1014"/>
                <a:gd name="T82" fmla="*/ 689 w 5758"/>
                <a:gd name="T83" fmla="*/ 55 h 1014"/>
                <a:gd name="T84" fmla="*/ 464 w 5758"/>
                <a:gd name="T85" fmla="*/ 62 h 1014"/>
                <a:gd name="T86" fmla="*/ 234 w 5758"/>
                <a:gd name="T87" fmla="*/ 73 h 1014"/>
                <a:gd name="T88" fmla="*/ 0 w 5758"/>
                <a:gd name="T89" fmla="*/ 89 h 1014"/>
                <a:gd name="T90" fmla="*/ 0 w 5758"/>
                <a:gd name="T91" fmla="*/ 34 h 1014"/>
                <a:gd name="T92" fmla="*/ 305 w 5758"/>
                <a:gd name="T93" fmla="*/ 15 h 1014"/>
                <a:gd name="T94" fmla="*/ 613 w 5758"/>
                <a:gd name="T95" fmla="*/ 5 h 1014"/>
                <a:gd name="T96" fmla="*/ 916 w 5758"/>
                <a:gd name="T97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58" h="1014">
                  <a:moveTo>
                    <a:pt x="5509" y="869"/>
                  </a:moveTo>
                  <a:lnTo>
                    <a:pt x="5634" y="913"/>
                  </a:lnTo>
                  <a:lnTo>
                    <a:pt x="5758" y="958"/>
                  </a:lnTo>
                  <a:lnTo>
                    <a:pt x="5758" y="1014"/>
                  </a:lnTo>
                  <a:lnTo>
                    <a:pt x="5570" y="948"/>
                  </a:lnTo>
                  <a:lnTo>
                    <a:pt x="5374" y="878"/>
                  </a:lnTo>
                  <a:lnTo>
                    <a:pt x="5509" y="869"/>
                  </a:lnTo>
                  <a:close/>
                  <a:moveTo>
                    <a:pt x="1855" y="36"/>
                  </a:moveTo>
                  <a:lnTo>
                    <a:pt x="2206" y="69"/>
                  </a:lnTo>
                  <a:lnTo>
                    <a:pt x="2557" y="113"/>
                  </a:lnTo>
                  <a:lnTo>
                    <a:pt x="2908" y="167"/>
                  </a:lnTo>
                  <a:lnTo>
                    <a:pt x="3259" y="230"/>
                  </a:lnTo>
                  <a:lnTo>
                    <a:pt x="3611" y="307"/>
                  </a:lnTo>
                  <a:lnTo>
                    <a:pt x="3898" y="375"/>
                  </a:lnTo>
                  <a:lnTo>
                    <a:pt x="4175" y="447"/>
                  </a:lnTo>
                  <a:lnTo>
                    <a:pt x="4446" y="523"/>
                  </a:lnTo>
                  <a:lnTo>
                    <a:pt x="4709" y="602"/>
                  </a:lnTo>
                  <a:lnTo>
                    <a:pt x="4966" y="684"/>
                  </a:lnTo>
                  <a:lnTo>
                    <a:pt x="5212" y="766"/>
                  </a:lnTo>
                  <a:lnTo>
                    <a:pt x="5451" y="848"/>
                  </a:lnTo>
                  <a:lnTo>
                    <a:pt x="5313" y="857"/>
                  </a:lnTo>
                  <a:lnTo>
                    <a:pt x="5051" y="768"/>
                  </a:lnTo>
                  <a:lnTo>
                    <a:pt x="4779" y="681"/>
                  </a:lnTo>
                  <a:lnTo>
                    <a:pt x="4496" y="593"/>
                  </a:lnTo>
                  <a:lnTo>
                    <a:pt x="4207" y="511"/>
                  </a:lnTo>
                  <a:lnTo>
                    <a:pt x="3908" y="433"/>
                  </a:lnTo>
                  <a:lnTo>
                    <a:pt x="3601" y="358"/>
                  </a:lnTo>
                  <a:lnTo>
                    <a:pt x="3288" y="291"/>
                  </a:lnTo>
                  <a:lnTo>
                    <a:pt x="2978" y="232"/>
                  </a:lnTo>
                  <a:lnTo>
                    <a:pt x="2669" y="183"/>
                  </a:lnTo>
                  <a:lnTo>
                    <a:pt x="2360" y="141"/>
                  </a:lnTo>
                  <a:lnTo>
                    <a:pt x="2049" y="106"/>
                  </a:lnTo>
                  <a:lnTo>
                    <a:pt x="1855" y="36"/>
                  </a:lnTo>
                  <a:close/>
                  <a:moveTo>
                    <a:pt x="916" y="0"/>
                  </a:moveTo>
                  <a:lnTo>
                    <a:pt x="1199" y="3"/>
                  </a:lnTo>
                  <a:lnTo>
                    <a:pt x="1482" y="14"/>
                  </a:lnTo>
                  <a:lnTo>
                    <a:pt x="1761" y="29"/>
                  </a:lnTo>
                  <a:lnTo>
                    <a:pt x="1957" y="99"/>
                  </a:lnTo>
                  <a:lnTo>
                    <a:pt x="1611" y="73"/>
                  </a:lnTo>
                  <a:lnTo>
                    <a:pt x="1265" y="59"/>
                  </a:lnTo>
                  <a:lnTo>
                    <a:pt x="916" y="54"/>
                  </a:lnTo>
                  <a:lnTo>
                    <a:pt x="689" y="55"/>
                  </a:lnTo>
                  <a:lnTo>
                    <a:pt x="464" y="62"/>
                  </a:lnTo>
                  <a:lnTo>
                    <a:pt x="234" y="73"/>
                  </a:lnTo>
                  <a:lnTo>
                    <a:pt x="0" y="89"/>
                  </a:lnTo>
                  <a:lnTo>
                    <a:pt x="0" y="34"/>
                  </a:lnTo>
                  <a:lnTo>
                    <a:pt x="305" y="15"/>
                  </a:lnTo>
                  <a:lnTo>
                    <a:pt x="613" y="5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76BBA5">
                <a:alpha val="65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251921" y="1193543"/>
              <a:ext cx="9140825" cy="2019300"/>
            </a:xfrm>
            <a:custGeom>
              <a:avLst/>
              <a:gdLst>
                <a:gd name="T0" fmla="*/ 201 w 5758"/>
                <a:gd name="T1" fmla="*/ 20 h 1272"/>
                <a:gd name="T2" fmla="*/ 586 w 5758"/>
                <a:gd name="T3" fmla="*/ 75 h 1272"/>
                <a:gd name="T4" fmla="*/ 953 w 5758"/>
                <a:gd name="T5" fmla="*/ 151 h 1272"/>
                <a:gd name="T6" fmla="*/ 1304 w 5758"/>
                <a:gd name="T7" fmla="*/ 243 h 1272"/>
                <a:gd name="T8" fmla="*/ 1641 w 5758"/>
                <a:gd name="T9" fmla="*/ 348 h 1272"/>
                <a:gd name="T10" fmla="*/ 1965 w 5758"/>
                <a:gd name="T11" fmla="*/ 461 h 1272"/>
                <a:gd name="T12" fmla="*/ 2285 w 5758"/>
                <a:gd name="T13" fmla="*/ 578 h 1272"/>
                <a:gd name="T14" fmla="*/ 2452 w 5758"/>
                <a:gd name="T15" fmla="*/ 643 h 1272"/>
                <a:gd name="T16" fmla="*/ 2756 w 5758"/>
                <a:gd name="T17" fmla="*/ 758 h 1272"/>
                <a:gd name="T18" fmla="*/ 3060 w 5758"/>
                <a:gd name="T19" fmla="*/ 868 h 1272"/>
                <a:gd name="T20" fmla="*/ 3365 w 5758"/>
                <a:gd name="T21" fmla="*/ 971 h 1272"/>
                <a:gd name="T22" fmla="*/ 3679 w 5758"/>
                <a:gd name="T23" fmla="*/ 1062 h 1272"/>
                <a:gd name="T24" fmla="*/ 4002 w 5758"/>
                <a:gd name="T25" fmla="*/ 1139 h 1272"/>
                <a:gd name="T26" fmla="*/ 4339 w 5758"/>
                <a:gd name="T27" fmla="*/ 1197 h 1272"/>
                <a:gd name="T28" fmla="*/ 4695 w 5758"/>
                <a:gd name="T29" fmla="*/ 1235 h 1272"/>
                <a:gd name="T30" fmla="*/ 5071 w 5758"/>
                <a:gd name="T31" fmla="*/ 1249 h 1272"/>
                <a:gd name="T32" fmla="*/ 5407 w 5758"/>
                <a:gd name="T33" fmla="*/ 1237 h 1272"/>
                <a:gd name="T34" fmla="*/ 5758 w 5758"/>
                <a:gd name="T35" fmla="*/ 1204 h 1272"/>
                <a:gd name="T36" fmla="*/ 5580 w 5758"/>
                <a:gd name="T37" fmla="*/ 1247 h 1272"/>
                <a:gd name="T38" fmla="*/ 5236 w 5758"/>
                <a:gd name="T39" fmla="*/ 1270 h 1272"/>
                <a:gd name="T40" fmla="*/ 4879 w 5758"/>
                <a:gd name="T41" fmla="*/ 1268 h 1272"/>
                <a:gd name="T42" fmla="*/ 4512 w 5758"/>
                <a:gd name="T43" fmla="*/ 1244 h 1272"/>
                <a:gd name="T44" fmla="*/ 4165 w 5758"/>
                <a:gd name="T45" fmla="*/ 1195 h 1272"/>
                <a:gd name="T46" fmla="*/ 3835 w 5758"/>
                <a:gd name="T47" fmla="*/ 1127 h 1272"/>
                <a:gd name="T48" fmla="*/ 3515 w 5758"/>
                <a:gd name="T49" fmla="*/ 1043 h 1272"/>
                <a:gd name="T50" fmla="*/ 3205 w 5758"/>
                <a:gd name="T51" fmla="*/ 945 h 1272"/>
                <a:gd name="T52" fmla="*/ 2901 w 5758"/>
                <a:gd name="T53" fmla="*/ 837 h 1272"/>
                <a:gd name="T54" fmla="*/ 2597 w 5758"/>
                <a:gd name="T55" fmla="*/ 723 h 1272"/>
                <a:gd name="T56" fmla="*/ 2433 w 5758"/>
                <a:gd name="T57" fmla="*/ 660 h 1272"/>
                <a:gd name="T58" fmla="*/ 2117 w 5758"/>
                <a:gd name="T59" fmla="*/ 543 h 1272"/>
                <a:gd name="T60" fmla="*/ 1798 w 5758"/>
                <a:gd name="T61" fmla="*/ 426 h 1272"/>
                <a:gd name="T62" fmla="*/ 1468 w 5758"/>
                <a:gd name="T63" fmla="*/ 318 h 1272"/>
                <a:gd name="T64" fmla="*/ 1126 w 5758"/>
                <a:gd name="T65" fmla="*/ 219 h 1272"/>
                <a:gd name="T66" fmla="*/ 770 w 5758"/>
                <a:gd name="T67" fmla="*/ 135 h 1272"/>
                <a:gd name="T68" fmla="*/ 394 w 5758"/>
                <a:gd name="T69" fmla="*/ 68 h 1272"/>
                <a:gd name="T70" fmla="*/ 0 w 5758"/>
                <a:gd name="T71" fmla="*/ 25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58" h="1272">
                  <a:moveTo>
                    <a:pt x="0" y="0"/>
                  </a:moveTo>
                  <a:lnTo>
                    <a:pt x="201" y="20"/>
                  </a:lnTo>
                  <a:lnTo>
                    <a:pt x="396" y="44"/>
                  </a:lnTo>
                  <a:lnTo>
                    <a:pt x="586" y="75"/>
                  </a:lnTo>
                  <a:lnTo>
                    <a:pt x="773" y="110"/>
                  </a:lnTo>
                  <a:lnTo>
                    <a:pt x="953" y="151"/>
                  </a:lnTo>
                  <a:lnTo>
                    <a:pt x="1131" y="196"/>
                  </a:lnTo>
                  <a:lnTo>
                    <a:pt x="1304" y="243"/>
                  </a:lnTo>
                  <a:lnTo>
                    <a:pt x="1473" y="294"/>
                  </a:lnTo>
                  <a:lnTo>
                    <a:pt x="1641" y="348"/>
                  </a:lnTo>
                  <a:lnTo>
                    <a:pt x="1805" y="404"/>
                  </a:lnTo>
                  <a:lnTo>
                    <a:pt x="1965" y="461"/>
                  </a:lnTo>
                  <a:lnTo>
                    <a:pt x="2126" y="519"/>
                  </a:lnTo>
                  <a:lnTo>
                    <a:pt x="2285" y="578"/>
                  </a:lnTo>
                  <a:lnTo>
                    <a:pt x="2442" y="639"/>
                  </a:lnTo>
                  <a:lnTo>
                    <a:pt x="2452" y="643"/>
                  </a:lnTo>
                  <a:lnTo>
                    <a:pt x="2604" y="701"/>
                  </a:lnTo>
                  <a:lnTo>
                    <a:pt x="2756" y="758"/>
                  </a:lnTo>
                  <a:lnTo>
                    <a:pt x="2908" y="814"/>
                  </a:lnTo>
                  <a:lnTo>
                    <a:pt x="3060" y="868"/>
                  </a:lnTo>
                  <a:lnTo>
                    <a:pt x="3212" y="921"/>
                  </a:lnTo>
                  <a:lnTo>
                    <a:pt x="3365" y="971"/>
                  </a:lnTo>
                  <a:lnTo>
                    <a:pt x="3521" y="1018"/>
                  </a:lnTo>
                  <a:lnTo>
                    <a:pt x="3679" y="1062"/>
                  </a:lnTo>
                  <a:lnTo>
                    <a:pt x="3838" y="1102"/>
                  </a:lnTo>
                  <a:lnTo>
                    <a:pt x="4002" y="1139"/>
                  </a:lnTo>
                  <a:lnTo>
                    <a:pt x="4168" y="1170"/>
                  </a:lnTo>
                  <a:lnTo>
                    <a:pt x="4339" y="1197"/>
                  </a:lnTo>
                  <a:lnTo>
                    <a:pt x="4514" y="1219"/>
                  </a:lnTo>
                  <a:lnTo>
                    <a:pt x="4695" y="1235"/>
                  </a:lnTo>
                  <a:lnTo>
                    <a:pt x="4880" y="1245"/>
                  </a:lnTo>
                  <a:lnTo>
                    <a:pt x="5071" y="1249"/>
                  </a:lnTo>
                  <a:lnTo>
                    <a:pt x="5236" y="1245"/>
                  </a:lnTo>
                  <a:lnTo>
                    <a:pt x="5407" y="1237"/>
                  </a:lnTo>
                  <a:lnTo>
                    <a:pt x="5580" y="1223"/>
                  </a:lnTo>
                  <a:lnTo>
                    <a:pt x="5758" y="1204"/>
                  </a:lnTo>
                  <a:lnTo>
                    <a:pt x="5758" y="1228"/>
                  </a:lnTo>
                  <a:lnTo>
                    <a:pt x="5580" y="1247"/>
                  </a:lnTo>
                  <a:lnTo>
                    <a:pt x="5407" y="1261"/>
                  </a:lnTo>
                  <a:lnTo>
                    <a:pt x="5236" y="1270"/>
                  </a:lnTo>
                  <a:lnTo>
                    <a:pt x="5071" y="1272"/>
                  </a:lnTo>
                  <a:lnTo>
                    <a:pt x="4879" y="1268"/>
                  </a:lnTo>
                  <a:lnTo>
                    <a:pt x="4694" y="1259"/>
                  </a:lnTo>
                  <a:lnTo>
                    <a:pt x="4512" y="1244"/>
                  </a:lnTo>
                  <a:lnTo>
                    <a:pt x="4336" y="1221"/>
                  </a:lnTo>
                  <a:lnTo>
                    <a:pt x="4165" y="1195"/>
                  </a:lnTo>
                  <a:lnTo>
                    <a:pt x="3997" y="1163"/>
                  </a:lnTo>
                  <a:lnTo>
                    <a:pt x="3835" y="1127"/>
                  </a:lnTo>
                  <a:lnTo>
                    <a:pt x="3674" y="1087"/>
                  </a:lnTo>
                  <a:lnTo>
                    <a:pt x="3515" y="1043"/>
                  </a:lnTo>
                  <a:lnTo>
                    <a:pt x="3360" y="994"/>
                  </a:lnTo>
                  <a:lnTo>
                    <a:pt x="3205" y="945"/>
                  </a:lnTo>
                  <a:lnTo>
                    <a:pt x="3053" y="893"/>
                  </a:lnTo>
                  <a:lnTo>
                    <a:pt x="2901" y="837"/>
                  </a:lnTo>
                  <a:lnTo>
                    <a:pt x="2749" y="781"/>
                  </a:lnTo>
                  <a:lnTo>
                    <a:pt x="2597" y="723"/>
                  </a:lnTo>
                  <a:lnTo>
                    <a:pt x="2444" y="666"/>
                  </a:lnTo>
                  <a:lnTo>
                    <a:pt x="2433" y="660"/>
                  </a:lnTo>
                  <a:lnTo>
                    <a:pt x="2276" y="601"/>
                  </a:lnTo>
                  <a:lnTo>
                    <a:pt x="2117" y="543"/>
                  </a:lnTo>
                  <a:lnTo>
                    <a:pt x="1958" y="484"/>
                  </a:lnTo>
                  <a:lnTo>
                    <a:pt x="1798" y="426"/>
                  </a:lnTo>
                  <a:lnTo>
                    <a:pt x="1634" y="371"/>
                  </a:lnTo>
                  <a:lnTo>
                    <a:pt x="1468" y="318"/>
                  </a:lnTo>
                  <a:lnTo>
                    <a:pt x="1299" y="268"/>
                  </a:lnTo>
                  <a:lnTo>
                    <a:pt x="1126" y="219"/>
                  </a:lnTo>
                  <a:lnTo>
                    <a:pt x="950" y="175"/>
                  </a:lnTo>
                  <a:lnTo>
                    <a:pt x="770" y="135"/>
                  </a:lnTo>
                  <a:lnTo>
                    <a:pt x="585" y="100"/>
                  </a:lnTo>
                  <a:lnTo>
                    <a:pt x="394" y="68"/>
                  </a:lnTo>
                  <a:lnTo>
                    <a:pt x="201" y="44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74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" name="Titel" descr="Kapiteltitel" title="Kapiteltitel"/>
          <p:cNvSpPr>
            <a:spLocks noGrp="1"/>
          </p:cNvSpPr>
          <p:nvPr>
            <p:ph type="title"/>
          </p:nvPr>
        </p:nvSpPr>
        <p:spPr>
          <a:xfrm>
            <a:off x="756000" y="2304000"/>
            <a:ext cx="10681200" cy="504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Spalte1" descr="Tekstindhold" title="Tekstindhold"/>
          <p:cNvSpPr>
            <a:spLocks noGrp="1"/>
          </p:cNvSpPr>
          <p:nvPr>
            <p:ph type="body" sz="quarter" idx="10"/>
          </p:nvPr>
        </p:nvSpPr>
        <p:spPr>
          <a:xfrm>
            <a:off x="756000" y="2916000"/>
            <a:ext cx="10681200" cy="2304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6" name="Billede 5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i fuld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 descr="Diastitel" title="Diastitel"/>
          <p:cNvSpPr>
            <a:spLocks noGrp="1"/>
          </p:cNvSpPr>
          <p:nvPr>
            <p:ph type="title"/>
          </p:nvPr>
        </p:nvSpPr>
        <p:spPr>
          <a:xfrm>
            <a:off x="756000" y="1404000"/>
            <a:ext cx="10681200" cy="504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o" descr="Dato" title="Dato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08. april 2024</a:t>
            </a:r>
            <a:endParaRPr lang="da-DK" dirty="0"/>
          </a:p>
        </p:txBody>
      </p:sp>
      <p:sp>
        <p:nvSpPr>
          <p:cNvPr id="4" name="Sidefod" descr="Sidefod" title="Sidefo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Afdelingsmøde - Oplæg om kommuneplan</a:t>
            </a:r>
            <a:endParaRPr lang="da-DK" dirty="0"/>
          </a:p>
        </p:txBody>
      </p:sp>
      <p:sp>
        <p:nvSpPr>
          <p:cNvPr id="5" name="Streg" descr="Sort streg" title="Sort streg"/>
          <p:cNvSpPr>
            <a:spLocks noChangeShapeType="1"/>
          </p:cNvSpPr>
          <p:nvPr userDrawn="1"/>
        </p:nvSpPr>
        <p:spPr bwMode="auto">
          <a:xfrm>
            <a:off x="756000" y="720000"/>
            <a:ext cx="106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7" name="Spalte1" descr="Tekstindhold" title="Tekstindhold"/>
          <p:cNvSpPr>
            <a:spLocks noGrp="1"/>
          </p:cNvSpPr>
          <p:nvPr>
            <p:ph sz="quarter" idx="12"/>
          </p:nvPr>
        </p:nvSpPr>
        <p:spPr>
          <a:xfrm>
            <a:off x="756000" y="2016000"/>
            <a:ext cx="106812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E6DFDDAC-4E9E-674F-CE5B-6ECAD9F35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25" y="5901335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4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i fuld bredde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Solid" descr="Baggrundsfarve" title="Baggrundsfarve"/>
          <p:cNvSpPr>
            <a:spLocks noChangeArrowheads="1"/>
          </p:cNvSpPr>
          <p:nvPr userDrawn="1"/>
        </p:nvSpPr>
        <p:spPr bwMode="auto">
          <a:xfrm>
            <a:off x="252000" y="252412"/>
            <a:ext cx="11689200" cy="53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" name="Titel" descr="Diastitel" title="Diastitel"/>
          <p:cNvSpPr>
            <a:spLocks noGrp="1"/>
          </p:cNvSpPr>
          <p:nvPr>
            <p:ph type="title"/>
          </p:nvPr>
        </p:nvSpPr>
        <p:spPr>
          <a:xfrm>
            <a:off x="756000" y="1404000"/>
            <a:ext cx="10681200" cy="504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Dato" descr="Dato" title="Dato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08. april 2024</a:t>
            </a:r>
            <a:endParaRPr lang="da-DK" dirty="0"/>
          </a:p>
        </p:txBody>
      </p:sp>
      <p:sp>
        <p:nvSpPr>
          <p:cNvPr id="4" name="Sidefod" descr="Sidefod" title="Sidefo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Afdelingsmøde - Oplæg om kommuneplan</a:t>
            </a:r>
            <a:endParaRPr lang="da-DK" dirty="0"/>
          </a:p>
        </p:txBody>
      </p:sp>
      <p:sp>
        <p:nvSpPr>
          <p:cNvPr id="5" name="Streg" descr="Sort streg" title="Sort streg"/>
          <p:cNvSpPr>
            <a:spLocks noChangeShapeType="1"/>
          </p:cNvSpPr>
          <p:nvPr userDrawn="1"/>
        </p:nvSpPr>
        <p:spPr bwMode="auto">
          <a:xfrm>
            <a:off x="756000" y="720000"/>
            <a:ext cx="106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7" name="Spalte1" descr="Tekstindhold" title="Tekstindhold"/>
          <p:cNvSpPr>
            <a:spLocks noGrp="1"/>
          </p:cNvSpPr>
          <p:nvPr>
            <p:ph sz="quarter" idx="12"/>
          </p:nvPr>
        </p:nvSpPr>
        <p:spPr>
          <a:xfrm>
            <a:off x="756000" y="2016000"/>
            <a:ext cx="106812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2C039C0C-4029-6109-9C20-392DCBC26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925" y="5977350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i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 descr="Diastitel" title="Dias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o" descr="Dato" title="Dato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08. april 2024</a:t>
            </a:r>
            <a:endParaRPr lang="da-DK" dirty="0"/>
          </a:p>
        </p:txBody>
      </p:sp>
      <p:sp>
        <p:nvSpPr>
          <p:cNvPr id="4" name="Sidefod" descr="Sidefod" title="Sidefo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Afdelingsmøde - Oplæg om kommuneplan</a:t>
            </a:r>
            <a:endParaRPr lang="da-DK" dirty="0"/>
          </a:p>
        </p:txBody>
      </p:sp>
      <p:sp>
        <p:nvSpPr>
          <p:cNvPr id="5" name="Streg" descr="Sort streg" title="Sort streg"/>
          <p:cNvSpPr>
            <a:spLocks noChangeShapeType="1"/>
          </p:cNvSpPr>
          <p:nvPr userDrawn="1"/>
        </p:nvSpPr>
        <p:spPr bwMode="auto">
          <a:xfrm>
            <a:off x="756000" y="720000"/>
            <a:ext cx="106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" name="Spalte1" descr="Tekstindhold spalte 1" title="Tekstindhold spalte 1"/>
          <p:cNvSpPr>
            <a:spLocks noGrp="1"/>
          </p:cNvSpPr>
          <p:nvPr>
            <p:ph sz="quarter" idx="12"/>
          </p:nvPr>
        </p:nvSpPr>
        <p:spPr>
          <a:xfrm>
            <a:off x="756000" y="2016000"/>
            <a:ext cx="52380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Spalte2" descr="Tekstindhold spalte 2" title="Tekstindhold spalte 2"/>
          <p:cNvSpPr>
            <a:spLocks noGrp="1"/>
          </p:cNvSpPr>
          <p:nvPr>
            <p:ph sz="quarter" idx="13"/>
          </p:nvPr>
        </p:nvSpPr>
        <p:spPr>
          <a:xfrm>
            <a:off x="6199200" y="2016000"/>
            <a:ext cx="52380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Logo" title="Logo">
            <a:extLst>
              <a:ext uri="{FF2B5EF4-FFF2-40B4-BE49-F238E27FC236}">
                <a16:creationId xmlns:a16="http://schemas.microsoft.com/office/drawing/2014/main" id="{725AC075-0CF2-C46C-E9A9-2133C1763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925" y="5977350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8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side i 2 spalter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ggrundSolid" descr="Baggrundsfarve" title="Baggrundsfarve"/>
          <p:cNvSpPr>
            <a:spLocks noChangeArrowheads="1"/>
          </p:cNvSpPr>
          <p:nvPr userDrawn="1"/>
        </p:nvSpPr>
        <p:spPr bwMode="auto">
          <a:xfrm>
            <a:off x="252000" y="252412"/>
            <a:ext cx="11689200" cy="53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2" name="Titel" descr="Diastitel" title="Diastite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o" descr="Dato" title="Dato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08. april 2024</a:t>
            </a:r>
            <a:endParaRPr lang="da-DK" dirty="0"/>
          </a:p>
        </p:txBody>
      </p:sp>
      <p:sp>
        <p:nvSpPr>
          <p:cNvPr id="4" name="Sidefod" descr="Sidefod" title="Sidefod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Afdelingsmøde - Oplæg om kommuneplan</a:t>
            </a:r>
            <a:endParaRPr lang="da-DK" dirty="0"/>
          </a:p>
        </p:txBody>
      </p:sp>
      <p:sp>
        <p:nvSpPr>
          <p:cNvPr id="5" name="Streg" descr="Sort streg" title="Sort streg"/>
          <p:cNvSpPr>
            <a:spLocks noChangeShapeType="1"/>
          </p:cNvSpPr>
          <p:nvPr userDrawn="1"/>
        </p:nvSpPr>
        <p:spPr bwMode="auto">
          <a:xfrm>
            <a:off x="756000" y="720000"/>
            <a:ext cx="10681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" name="Spalte1" descr="Tekstindhold spalte 1" title="Tekstindhold spalte 1"/>
          <p:cNvSpPr>
            <a:spLocks noGrp="1"/>
          </p:cNvSpPr>
          <p:nvPr>
            <p:ph sz="quarter" idx="12"/>
          </p:nvPr>
        </p:nvSpPr>
        <p:spPr>
          <a:xfrm>
            <a:off x="756000" y="2016000"/>
            <a:ext cx="52380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Spalte2" descr="Tekstindhold spalte 2" title="Tekstindhold spalte 2"/>
          <p:cNvSpPr>
            <a:spLocks noGrp="1"/>
          </p:cNvSpPr>
          <p:nvPr>
            <p:ph sz="quarter" idx="13"/>
          </p:nvPr>
        </p:nvSpPr>
        <p:spPr>
          <a:xfrm>
            <a:off x="6199200" y="2016000"/>
            <a:ext cx="5238000" cy="32400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0" name="Billede 9" descr="Logo" title="Logo">
            <a:extLst>
              <a:ext uri="{FF2B5EF4-FFF2-40B4-BE49-F238E27FC236}">
                <a16:creationId xmlns:a16="http://schemas.microsoft.com/office/drawing/2014/main" id="{21ED422E-4026-3FF4-F8C6-89F7954AD3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925" y="5977350"/>
            <a:ext cx="17430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ggrund" descr="Grå baggrund" title="Grå baggrund"/>
          <p:cNvSpPr>
            <a:spLocks noChangeArrowheads="1"/>
          </p:cNvSpPr>
          <p:nvPr userDrawn="1"/>
        </p:nvSpPr>
        <p:spPr bwMode="auto">
          <a:xfrm>
            <a:off x="252000" y="252412"/>
            <a:ext cx="11689200" cy="62729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1026" name="Titel" descr="Diastitel" title="Diastitel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1404000"/>
            <a:ext cx="106812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a-DK" dirty="0"/>
          </a:p>
        </p:txBody>
      </p:sp>
      <p:sp>
        <p:nvSpPr>
          <p:cNvPr id="1027" name="Indhold" descr="Tekstindhold" title="Tekstindhold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2016000"/>
            <a:ext cx="106812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2" name="Dato" descr="Dato" title="Dato"/>
          <p:cNvSpPr>
            <a:spLocks noGrp="1"/>
          </p:cNvSpPr>
          <p:nvPr>
            <p:ph type="dt" sz="half" idx="2"/>
          </p:nvPr>
        </p:nvSpPr>
        <p:spPr>
          <a:xfrm>
            <a:off x="8557200" y="504000"/>
            <a:ext cx="288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0000"/>
                </a:solidFill>
                <a:latin typeface="Neo Sans"/>
              </a:defRPr>
            </a:lvl1pPr>
          </a:lstStyle>
          <a:p>
            <a:endParaRPr lang="da-DK" dirty="0"/>
          </a:p>
        </p:txBody>
      </p:sp>
      <p:sp>
        <p:nvSpPr>
          <p:cNvPr id="3" name="Sidefod" descr="Sidefod" title="Sidefod"/>
          <p:cNvSpPr>
            <a:spLocks noGrp="1"/>
          </p:cNvSpPr>
          <p:nvPr>
            <p:ph type="ftr" sz="quarter" idx="3"/>
          </p:nvPr>
        </p:nvSpPr>
        <p:spPr>
          <a:xfrm>
            <a:off x="756000" y="504000"/>
            <a:ext cx="7104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0000"/>
                </a:solidFill>
                <a:latin typeface="Neo Sans"/>
              </a:defRPr>
            </a:lvl1pPr>
          </a:lstStyle>
          <a:p>
            <a:endParaRPr lang="da-DK" dirty="0"/>
          </a:p>
        </p:txBody>
      </p:sp>
      <p:sp>
        <p:nvSpPr>
          <p:cNvPr id="7" name="Afsenderinfo" descr="Afsenderinfo" title="Afsenderinfo"/>
          <p:cNvSpPr txBox="1"/>
          <p:nvPr userDrawn="1"/>
        </p:nvSpPr>
        <p:spPr>
          <a:xfrm>
            <a:off x="252000" y="5940000"/>
            <a:ext cx="5280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>
                <a:solidFill>
                  <a:schemeClr val="accent1"/>
                </a:solidFill>
                <a:latin typeface="Neo Sans"/>
              </a:rPr>
              <a:t> </a:t>
            </a:r>
          </a:p>
          <a:p>
            <a:r>
              <a:rPr lang="da-DK" sz="1200" dirty="0">
                <a:solidFill>
                  <a:srgbClr val="646464"/>
                </a:solidFill>
                <a:latin typeface="Neo San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9" r:id="rId3"/>
    <p:sldLayoutId id="2147483654" r:id="rId4"/>
    <p:sldLayoutId id="2147483651" r:id="rId5"/>
    <p:sldLayoutId id="2147483652" r:id="rId6"/>
    <p:sldLayoutId id="2147483657" r:id="rId7"/>
    <p:sldLayoutId id="2147483655" r:id="rId8"/>
    <p:sldLayoutId id="2147483658" r:id="rId9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80808"/>
          </a:solidFill>
          <a:latin typeface="Neo Sans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  <a:cs typeface="Arial" charset="0"/>
        </a:defRPr>
      </a:lvl9pPr>
    </p:titleStyle>
    <p:bodyStyle>
      <a:lvl1pPr marL="18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ea typeface="+mn-ea"/>
          <a:cs typeface="+mn-cs"/>
        </a:defRPr>
      </a:lvl1pPr>
      <a:lvl2pPr marL="36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cs typeface="+mn-cs"/>
        </a:defRPr>
      </a:lvl2pPr>
      <a:lvl3pPr marL="54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cs typeface="+mn-cs"/>
        </a:defRPr>
      </a:lvl3pPr>
      <a:lvl4pPr marL="72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cs typeface="+mn-cs"/>
        </a:defRPr>
      </a:lvl4pPr>
      <a:lvl5pPr marL="90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cs typeface="+mn-cs"/>
        </a:defRPr>
      </a:lvl5pPr>
      <a:lvl6pPr marL="1080000" indent="-180000" algn="l" rtl="0" eaLnBrk="1" fontAlgn="base" hangingPunct="1">
        <a:spcBef>
          <a:spcPts val="400"/>
        </a:spcBef>
        <a:spcAft>
          <a:spcPts val="0"/>
        </a:spcAft>
        <a:buFont typeface="Symbol" panose="05050102010706020507" pitchFamily="18" charset="2"/>
        <a:buChar char=""/>
        <a:defRPr sz="1600">
          <a:solidFill>
            <a:srgbClr val="000000"/>
          </a:solidFill>
          <a:latin typeface="Neao Sans"/>
          <a:cs typeface="+mn-cs"/>
        </a:defRPr>
      </a:lvl6pPr>
      <a:lvl7pPr marL="126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 baseline="0">
          <a:solidFill>
            <a:srgbClr val="000000"/>
          </a:solidFill>
          <a:latin typeface="Neao Sans"/>
          <a:cs typeface="+mn-cs"/>
        </a:defRPr>
      </a:lvl7pPr>
      <a:lvl8pPr marL="144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 baseline="0">
          <a:solidFill>
            <a:srgbClr val="000000"/>
          </a:solidFill>
          <a:latin typeface="Neao Sans"/>
          <a:cs typeface="+mn-cs"/>
        </a:defRPr>
      </a:lvl8pPr>
      <a:lvl9pPr marL="1620000" indent="-180000" algn="l" rtl="0" eaLnBrk="1" fontAlgn="base" hangingPunct="1">
        <a:spcBef>
          <a:spcPts val="400"/>
        </a:spcBef>
        <a:spcAft>
          <a:spcPct val="0"/>
        </a:spcAft>
        <a:buFont typeface="Symbol" panose="05050102010706020507" pitchFamily="18" charset="2"/>
        <a:buChar char=""/>
        <a:defRPr sz="1600" baseline="0">
          <a:solidFill>
            <a:srgbClr val="000000"/>
          </a:solidFill>
          <a:latin typeface="Neao Sans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63B5BA7-30AF-A106-26B4-4E7AAA8197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6E6EC59-9A7D-5354-CE3D-D90C166B301B}"/>
              </a:ext>
            </a:extLst>
          </p:cNvPr>
          <p:cNvSpPr txBox="1"/>
          <p:nvPr/>
        </p:nvSpPr>
        <p:spPr>
          <a:xfrm>
            <a:off x="8832304" y="61653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A0C7C9"/>
                </a:solidFill>
                <a:latin typeface="Neao Sans"/>
              </a:rPr>
              <a:t>Grønt Råd  </a:t>
            </a:r>
            <a:r>
              <a:rPr lang="da-DK" dirty="0">
                <a:solidFill>
                  <a:srgbClr val="007071"/>
                </a:solidFill>
                <a:latin typeface="Neao Sans"/>
              </a:rPr>
              <a:t>I</a:t>
            </a:r>
            <a:r>
              <a:rPr lang="da-DK" dirty="0">
                <a:solidFill>
                  <a:srgbClr val="A0C7C9"/>
                </a:solidFill>
                <a:latin typeface="Neao Sans"/>
              </a:rPr>
              <a:t>  11. marts 2025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AD2116D-9237-763F-F172-D3183E9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13030"/>
            <a:ext cx="4536504" cy="6431940"/>
          </a:xfrm>
          <a:prstGeom prst="rect">
            <a:avLst/>
          </a:prstGeom>
          <a:ln>
            <a:solidFill>
              <a:srgbClr val="80B8B8"/>
            </a:solidFill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ECD3FD6-5220-AF26-41F8-7C44BFD9C3BC}"/>
              </a:ext>
            </a:extLst>
          </p:cNvPr>
          <p:cNvSpPr txBox="1"/>
          <p:nvPr/>
        </p:nvSpPr>
        <p:spPr>
          <a:xfrm>
            <a:off x="5419315" y="2605599"/>
            <a:ext cx="643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Orientering om</a:t>
            </a:r>
          </a:p>
          <a:p>
            <a:r>
              <a:rPr lang="da-DK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FORSLAG TIL KOMMUNEPLAN 2025-2037</a:t>
            </a:r>
          </a:p>
        </p:txBody>
      </p:sp>
    </p:spTree>
    <p:extLst>
      <p:ext uri="{BB962C8B-B14F-4D97-AF65-F5344CB8AC3E}">
        <p14:creationId xmlns:p14="http://schemas.microsoft.com/office/powerpoint/2010/main" val="894868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rammeudlæg og vejreservationer?</a:t>
            </a:r>
          </a:p>
        </p:txBody>
      </p:sp>
      <p:sp>
        <p:nvSpPr>
          <p:cNvPr id="17" name="Pladsholder til indhold 3">
            <a:extLst>
              <a:ext uri="{FF2B5EF4-FFF2-40B4-BE49-F238E27FC236}">
                <a16:creationId xmlns:a16="http://schemas.microsoft.com/office/drawing/2014/main" id="{6BC52AD0-717B-1A3E-933A-8C6C6D0D8B26}"/>
              </a:ext>
            </a:extLst>
          </p:cNvPr>
          <p:cNvSpPr txBox="1">
            <a:spLocks/>
          </p:cNvSpPr>
          <p:nvPr/>
        </p:nvSpPr>
        <p:spPr bwMode="auto">
          <a:xfrm>
            <a:off x="756000" y="2546406"/>
            <a:ext cx="4475904" cy="109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Erhvervsudlæg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Eksisterende udlæg fastholdes.</a:t>
            </a: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415F809-85AD-3164-2611-8F1DE1A62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27" y="4500928"/>
            <a:ext cx="2216674" cy="20677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A633408-2257-1DA8-D1A4-306E197EFC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75"/>
          <a:stretch/>
        </p:blipFill>
        <p:spPr>
          <a:xfrm>
            <a:off x="2853713" y="4500928"/>
            <a:ext cx="1946085" cy="20677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1AEDD6D-45B0-32C3-0AD3-EAB9DFBC62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288"/>
          <a:stretch/>
        </p:blipFill>
        <p:spPr>
          <a:xfrm>
            <a:off x="653691" y="4500929"/>
            <a:ext cx="2067793" cy="20677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46C246E-E27F-4F31-0D03-9213DA124DC0}"/>
              </a:ext>
            </a:extLst>
          </p:cNvPr>
          <p:cNvSpPr txBox="1"/>
          <p:nvPr/>
        </p:nvSpPr>
        <p:spPr>
          <a:xfrm>
            <a:off x="750574" y="6183111"/>
            <a:ext cx="677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Assens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DAD1FE2-2267-BC2E-1333-C97721A30784}"/>
              </a:ext>
            </a:extLst>
          </p:cNvPr>
          <p:cNvSpPr txBox="1"/>
          <p:nvPr/>
        </p:nvSpPr>
        <p:spPr>
          <a:xfrm>
            <a:off x="3957305" y="6187370"/>
            <a:ext cx="677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Haarby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1ACC422-96F4-204F-E100-E927C62B35DF}"/>
              </a:ext>
            </a:extLst>
          </p:cNvPr>
          <p:cNvSpPr txBox="1"/>
          <p:nvPr/>
        </p:nvSpPr>
        <p:spPr>
          <a:xfrm>
            <a:off x="5015880" y="6211989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Tommerup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64DD5E2-A429-BF93-771D-0FFC451EC0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30" r="24360" b="6749"/>
          <a:stretch/>
        </p:blipFill>
        <p:spPr>
          <a:xfrm>
            <a:off x="7280930" y="4506405"/>
            <a:ext cx="2313162" cy="20778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2ADD23FF-DB93-6199-504D-151BA43BB5E7}"/>
              </a:ext>
            </a:extLst>
          </p:cNvPr>
          <p:cNvSpPr txBox="1"/>
          <p:nvPr/>
        </p:nvSpPr>
        <p:spPr>
          <a:xfrm>
            <a:off x="8794788" y="6187370"/>
            <a:ext cx="6777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Frankfri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932414B7-8DFE-5B90-84A2-053442836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84" y="2060848"/>
            <a:ext cx="2792437" cy="23180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92C5CFF8-5C8D-5475-7C2C-01A95EB1DB7A}"/>
              </a:ext>
            </a:extLst>
          </p:cNvPr>
          <p:cNvSpPr txBox="1"/>
          <p:nvPr/>
        </p:nvSpPr>
        <p:spPr>
          <a:xfrm>
            <a:off x="6017794" y="2146237"/>
            <a:ext cx="1056018" cy="274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Vissenbjerg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1E5F2698-07D4-3E6D-706E-8E0DBECDC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4788" y="2060848"/>
            <a:ext cx="2923298" cy="23180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45361AAA-88BF-E7C3-056F-2A180C008848}"/>
              </a:ext>
            </a:extLst>
          </p:cNvPr>
          <p:cNvSpPr txBox="1"/>
          <p:nvPr/>
        </p:nvSpPr>
        <p:spPr>
          <a:xfrm>
            <a:off x="9702276" y="4016097"/>
            <a:ext cx="1548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Grønnemose / Rørup</a:t>
            </a:r>
          </a:p>
        </p:txBody>
      </p:sp>
    </p:spTree>
    <p:extLst>
      <p:ext uri="{BB962C8B-B14F-4D97-AF65-F5344CB8AC3E}">
        <p14:creationId xmlns:p14="http://schemas.microsoft.com/office/powerpoint/2010/main" val="312906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rammeudlæg og vejreservationer?</a:t>
            </a:r>
          </a:p>
        </p:txBody>
      </p:sp>
      <p:sp>
        <p:nvSpPr>
          <p:cNvPr id="17" name="Pladsholder til indhold 3">
            <a:extLst>
              <a:ext uri="{FF2B5EF4-FFF2-40B4-BE49-F238E27FC236}">
                <a16:creationId xmlns:a16="http://schemas.microsoft.com/office/drawing/2014/main" id="{6BC52AD0-717B-1A3E-933A-8C6C6D0D8B26}"/>
              </a:ext>
            </a:extLst>
          </p:cNvPr>
          <p:cNvSpPr txBox="1">
            <a:spLocks/>
          </p:cNvSpPr>
          <p:nvPr/>
        </p:nvSpPr>
        <p:spPr bwMode="auto">
          <a:xfrm>
            <a:off x="756000" y="2546406"/>
            <a:ext cx="4475904" cy="109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Vejreservationer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Eksisterende reservationer fastholdes.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18" name="Pladsholder til indhold 9">
            <a:extLst>
              <a:ext uri="{FF2B5EF4-FFF2-40B4-BE49-F238E27FC236}">
                <a16:creationId xmlns:a16="http://schemas.microsoft.com/office/drawing/2014/main" id="{8DA96EA4-F296-7266-9495-3F904B558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1546" y="836712"/>
            <a:ext cx="4104454" cy="580416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B4F44E0D-BE1F-DC62-0C5C-1E3D9281C727}"/>
              </a:ext>
            </a:extLst>
          </p:cNvPr>
          <p:cNvSpPr txBox="1"/>
          <p:nvPr/>
        </p:nvSpPr>
        <p:spPr>
          <a:xfrm>
            <a:off x="5680378" y="4948426"/>
            <a:ext cx="25202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da-DK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Forlægning øst om Aarup</a:t>
            </a:r>
          </a:p>
          <a:p>
            <a:pPr marL="228600" indent="-228600">
              <a:buAutoNum type="arabicPeriod"/>
            </a:pPr>
            <a:r>
              <a:rPr lang="da-DK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Planlagt fremtidig forlægning sydvest for Ørsted</a:t>
            </a:r>
          </a:p>
          <a:p>
            <a:pPr marL="228600" indent="-228600">
              <a:buAutoNum type="arabicPeriod"/>
            </a:pPr>
            <a:r>
              <a:rPr lang="da-DK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Ud- og ombygning ved Koppenbjerg</a:t>
            </a:r>
          </a:p>
          <a:p>
            <a:pPr marL="228600" indent="-228600">
              <a:buAutoNum type="arabicPeriod"/>
            </a:pPr>
            <a:r>
              <a:rPr lang="da-DK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Forlægning vest om Glamsbjerg</a:t>
            </a:r>
          </a:p>
          <a:p>
            <a:pPr marL="228600" indent="-228600">
              <a:buAutoNum type="arabicPeriod"/>
            </a:pPr>
            <a:r>
              <a:rPr lang="da-DK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Forlægning ved Haarby og Jordløse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79C838C-996E-002B-A002-61F5FB509D38}"/>
              </a:ext>
            </a:extLst>
          </p:cNvPr>
          <p:cNvSpPr txBox="1"/>
          <p:nvPr/>
        </p:nvSpPr>
        <p:spPr>
          <a:xfrm>
            <a:off x="9264352" y="1887128"/>
            <a:ext cx="156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1 Aarup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AF726211-F699-3D23-ED60-9DBDCAFC9D31}"/>
              </a:ext>
            </a:extLst>
          </p:cNvPr>
          <p:cNvSpPr txBox="1"/>
          <p:nvPr/>
        </p:nvSpPr>
        <p:spPr>
          <a:xfrm>
            <a:off x="9048328" y="2753606"/>
            <a:ext cx="1382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2 Ørsted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B76086D-F2EB-7C7C-D7AB-68355E170007}"/>
              </a:ext>
            </a:extLst>
          </p:cNvPr>
          <p:cNvSpPr txBox="1"/>
          <p:nvPr/>
        </p:nvSpPr>
        <p:spPr>
          <a:xfrm>
            <a:off x="7551034" y="3738792"/>
            <a:ext cx="1275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3 Koppenbjerg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A4BAB941-EE71-B515-EF4B-A2E85BDDC2BC}"/>
              </a:ext>
            </a:extLst>
          </p:cNvPr>
          <p:cNvSpPr txBox="1"/>
          <p:nvPr/>
        </p:nvSpPr>
        <p:spPr>
          <a:xfrm>
            <a:off x="9552384" y="3505664"/>
            <a:ext cx="156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4 Glamsbjerg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A68FE78B-6E71-8332-EFEF-D9799D6A3C2F}"/>
              </a:ext>
            </a:extLst>
          </p:cNvPr>
          <p:cNvSpPr txBox="1"/>
          <p:nvPr/>
        </p:nvSpPr>
        <p:spPr>
          <a:xfrm>
            <a:off x="10038061" y="4613921"/>
            <a:ext cx="156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eao Sans"/>
              </a:rPr>
              <a:t>5 Haarby/Jordløse</a:t>
            </a:r>
          </a:p>
        </p:txBody>
      </p:sp>
    </p:spTree>
    <p:extLst>
      <p:ext uri="{BB962C8B-B14F-4D97-AF65-F5344CB8AC3E}">
        <p14:creationId xmlns:p14="http://schemas.microsoft.com/office/powerpoint/2010/main" val="28469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det åbne land?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5628032" cy="17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Vådområder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Der er tilføjet et nyt retningslinjekort for fast track-vådområder for at synliggøre kommunens indsats for at øge tempoet på reduktionen af kvælstofudledning.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Retningslinjekort 6.6a Større potentielle vådområder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Retningslinjekort 6.6b Fast track vådområder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3" name="Billede 2" descr="Et billede, der indeholder tekst, kort, atlas&#10;&#10;Indhold genereret af kunstig intelligens kan være forkert.">
            <a:extLst>
              <a:ext uri="{FF2B5EF4-FFF2-40B4-BE49-F238E27FC236}">
                <a16:creationId xmlns:a16="http://schemas.microsoft.com/office/drawing/2014/main" id="{E8D0C4C6-E007-67E5-047A-2C69F048D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900" r="3971" b="22700"/>
          <a:stretch/>
        </p:blipFill>
        <p:spPr>
          <a:xfrm>
            <a:off x="7464152" y="0"/>
            <a:ext cx="3118235" cy="342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25C375C-68EF-8A26-8D2B-369EE4F43F60}"/>
              </a:ext>
            </a:extLst>
          </p:cNvPr>
          <p:cNvSpPr/>
          <p:nvPr/>
        </p:nvSpPr>
        <p:spPr>
          <a:xfrm>
            <a:off x="10575837" y="5733256"/>
            <a:ext cx="154039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Et billede, der indeholder tekst, kort, atlas&#10;&#10;Indhold genereret af kunstig intelligens kan være forkert.">
            <a:extLst>
              <a:ext uri="{FF2B5EF4-FFF2-40B4-BE49-F238E27FC236}">
                <a16:creationId xmlns:a16="http://schemas.microsoft.com/office/drawing/2014/main" id="{AFA6342F-4F1C-7912-9E94-B7927C79E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900" r="3971" b="22700"/>
          <a:stretch/>
        </p:blipFill>
        <p:spPr>
          <a:xfrm>
            <a:off x="7464151" y="3429000"/>
            <a:ext cx="3118235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det åbne land?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10681200" cy="83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Grønt Danmarkskort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Retningslinjerne er præciseret og reduceret i antal.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Byer og landsbyer er klippet ud af kortet.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3" name="Billede 2" descr="Et billede, der indeholder tekst, kort, atlas&#10;&#10;Indhold genereret af kunstig intelligens kan være forkert.">
            <a:extLst>
              <a:ext uri="{FF2B5EF4-FFF2-40B4-BE49-F238E27FC236}">
                <a16:creationId xmlns:a16="http://schemas.microsoft.com/office/drawing/2014/main" id="{8BEC00CB-7AF7-B024-8638-6E49C45C8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900" r="3971" b="22700"/>
          <a:stretch/>
        </p:blipFill>
        <p:spPr>
          <a:xfrm>
            <a:off x="6600056" y="764704"/>
            <a:ext cx="5449311" cy="59766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545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det åbne land?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5628032" cy="321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Skovrejsning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Kortet er præciseret, så der er 2 udpegninger frem for 3.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Det samlede areal for ‘skovrejsning ønsket’ er fordoblet sammenlignet med gældende kommuneplan.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Der er tilføjet retningslinje om muligheden for dispensation til skovrejsning i områder udlagt som ‘skovrejsning uønsket’ med direkte henvisning til herregårdslandskaber. </a:t>
            </a: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3" name="Billede 2" descr="Et billede, der indeholder kort, tekst, atlas&#10;&#10;Indhold genereret af kunstig intelligens kan være forkert.">
            <a:extLst>
              <a:ext uri="{FF2B5EF4-FFF2-40B4-BE49-F238E27FC236}">
                <a16:creationId xmlns:a16="http://schemas.microsoft.com/office/drawing/2014/main" id="{A7F4AD24-2FCD-D5F3-E7C5-158B58854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900" r="3971" b="22700"/>
          <a:stretch/>
        </p:blipFill>
        <p:spPr>
          <a:xfrm>
            <a:off x="6623958" y="764704"/>
            <a:ext cx="5448706" cy="5976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6FCA6CA-82F3-BCA0-FA05-B0C710F38544}"/>
              </a:ext>
            </a:extLst>
          </p:cNvPr>
          <p:cNvSpPr txBox="1"/>
          <p:nvPr/>
        </p:nvSpPr>
        <p:spPr>
          <a:xfrm>
            <a:off x="756000" y="6381328"/>
            <a:ext cx="555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Neao Sans"/>
              </a:rPr>
              <a:t>Retningslinjekortet for skovrejsning opdateres frem mod byrådets behandling 26. marts ift. nyligt udlagte større potentielle vådområder</a:t>
            </a:r>
          </a:p>
        </p:txBody>
      </p:sp>
    </p:spTree>
    <p:extLst>
      <p:ext uri="{BB962C8B-B14F-4D97-AF65-F5344CB8AC3E}">
        <p14:creationId xmlns:p14="http://schemas.microsoft.com/office/powerpoint/2010/main" val="167909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det åbne land?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7356224" cy="25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Plan22+ tilgangen er implementeret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marL="180000" lvl="1" indent="0">
              <a:buNone/>
            </a:pPr>
            <a:endParaRPr lang="da-DK" kern="0" dirty="0">
              <a:solidFill>
                <a:schemeClr val="tx1"/>
              </a:solidFill>
              <a:latin typeface="Neo Sans"/>
            </a:endParaRP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10FCAFA6-B29B-7B35-0AC5-DE1C5D85E6CE}"/>
              </a:ext>
            </a:extLst>
          </p:cNvPr>
          <p:cNvSpPr txBox="1">
            <a:spLocks/>
          </p:cNvSpPr>
          <p:nvPr/>
        </p:nvSpPr>
        <p:spPr bwMode="auto">
          <a:xfrm>
            <a:off x="740314" y="2965556"/>
            <a:ext cx="4923637" cy="25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Arealudfordringer i det åbne land </a:t>
            </a: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887DD4C-C2F1-0C10-BA4E-8063A085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7"/>
          <a:stretch/>
        </p:blipFill>
        <p:spPr>
          <a:xfrm>
            <a:off x="6096000" y="1412776"/>
            <a:ext cx="5130552" cy="4448175"/>
          </a:xfrm>
          <a:custGeom>
            <a:avLst/>
            <a:gdLst>
              <a:gd name="connsiteX0" fmla="*/ 0 w 5130552"/>
              <a:gd name="connsiteY0" fmla="*/ 0 h 4448175"/>
              <a:gd name="connsiteX1" fmla="*/ 5130552 w 5130552"/>
              <a:gd name="connsiteY1" fmla="*/ 0 h 4448175"/>
              <a:gd name="connsiteX2" fmla="*/ 5130552 w 5130552"/>
              <a:gd name="connsiteY2" fmla="*/ 4448175 h 4448175"/>
              <a:gd name="connsiteX3" fmla="*/ 0 w 5130552"/>
              <a:gd name="connsiteY3" fmla="*/ 4448175 h 4448175"/>
              <a:gd name="connsiteX4" fmla="*/ 0 w 5130552"/>
              <a:gd name="connsiteY4" fmla="*/ 0 h 444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0552" h="4448175" fill="none" extrusionOk="0">
                <a:moveTo>
                  <a:pt x="0" y="0"/>
                </a:moveTo>
                <a:cubicBezTo>
                  <a:pt x="2299935" y="-135228"/>
                  <a:pt x="3184523" y="-100004"/>
                  <a:pt x="5130552" y="0"/>
                </a:cubicBezTo>
                <a:cubicBezTo>
                  <a:pt x="5107218" y="1702254"/>
                  <a:pt x="5201945" y="2562887"/>
                  <a:pt x="5130552" y="4448175"/>
                </a:cubicBezTo>
                <a:cubicBezTo>
                  <a:pt x="4268126" y="4470026"/>
                  <a:pt x="800924" y="4366371"/>
                  <a:pt x="0" y="4448175"/>
                </a:cubicBezTo>
                <a:cubicBezTo>
                  <a:pt x="47658" y="3492259"/>
                  <a:pt x="-46018" y="2200253"/>
                  <a:pt x="0" y="0"/>
                </a:cubicBezTo>
                <a:close/>
              </a:path>
              <a:path w="5130552" h="4448175" stroke="0" extrusionOk="0">
                <a:moveTo>
                  <a:pt x="0" y="0"/>
                </a:moveTo>
                <a:cubicBezTo>
                  <a:pt x="1609454" y="85150"/>
                  <a:pt x="4130555" y="153605"/>
                  <a:pt x="5130552" y="0"/>
                </a:cubicBezTo>
                <a:cubicBezTo>
                  <a:pt x="5093246" y="1464664"/>
                  <a:pt x="5172398" y="3564695"/>
                  <a:pt x="5130552" y="4448175"/>
                </a:cubicBezTo>
                <a:cubicBezTo>
                  <a:pt x="4049000" y="4476323"/>
                  <a:pt x="1794645" y="4339227"/>
                  <a:pt x="0" y="4448175"/>
                </a:cubicBezTo>
                <a:cubicBezTo>
                  <a:pt x="88523" y="3811093"/>
                  <a:pt x="-119742" y="163054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7362670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4142DC16-06CC-277B-3028-CEBE3B814357}"/>
              </a:ext>
            </a:extLst>
          </p:cNvPr>
          <p:cNvSpPr txBox="1">
            <a:spLocks/>
          </p:cNvSpPr>
          <p:nvPr/>
        </p:nvSpPr>
        <p:spPr bwMode="auto">
          <a:xfrm>
            <a:off x="740314" y="3437581"/>
            <a:ext cx="4923637" cy="222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Plan22+ tilgangen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Metode til at håndtere arealudfordringerne, så dagsordener sammentænkes og løftes helhedsorienteret frem for enkeltvis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Fokuserer på, hvordan der kan skabes landskabsforbedringer ved gennemførsel af klimaprojekter (såsom skovrejsning, VE-anlæg, vådområder osv.)</a:t>
            </a: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5A30326-5750-F537-2D40-DF02DA6FA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92" y="1300441"/>
            <a:ext cx="6695904" cy="457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576064"/>
          </a:xfrm>
        </p:spPr>
        <p:txBody>
          <a:bodyPr/>
          <a:lstStyle/>
          <a:p>
            <a:r>
              <a:rPr lang="da-DK" sz="3200" b="1" dirty="0">
                <a:solidFill>
                  <a:srgbClr val="007071"/>
                </a:solidFill>
              </a:rPr>
              <a:t>Det videre arbejde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7356224" cy="306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Præciseringer af vejreservationer efter behov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Fyn-Als-forbindelse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Screening for mulige motorvejsnære erhvervsarealer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Plan22+ tilgangen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Grøn Trepart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Strategisk landsbyplanlægning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Skovrejsningsmulighederne  i herregårdslandskaberne</a:t>
            </a: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. .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. . 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/>
              <a:t>Måske arbejde med kommuneplan på en ny måde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</p:spTree>
    <p:extLst>
      <p:ext uri="{BB962C8B-B14F-4D97-AF65-F5344CB8AC3E}">
        <p14:creationId xmlns:p14="http://schemas.microsoft.com/office/powerpoint/2010/main" val="413295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2"/>
          </p:nvPr>
        </p:nvSpPr>
        <p:spPr>
          <a:xfrm>
            <a:off x="735984" y="1975879"/>
            <a:ext cx="10680000" cy="6796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Planstrategi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Perspektiver og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bymønster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: Afsnit 2.0 Overordnet udvikling, 2.1 </a:t>
            </a:r>
            <a:r>
              <a:rPr lang="da-DK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Bymønster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 og 2.2 Bæredygtig byudvikling.</a:t>
            </a: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504000"/>
          </a:xfrm>
        </p:spPr>
        <p:txBody>
          <a:bodyPr/>
          <a:lstStyle/>
          <a:p>
            <a:r>
              <a:rPr lang="da-DK" sz="3200" b="1" dirty="0">
                <a:solidFill>
                  <a:srgbClr val="007071"/>
                </a:solidFill>
              </a:rPr>
              <a:t>Primære ændringer i kommuneplanforslaget</a:t>
            </a:r>
          </a:p>
        </p:txBody>
      </p:sp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291531FE-0991-F0A7-4930-DDCE8B0DB70F}"/>
              </a:ext>
            </a:extLst>
          </p:cNvPr>
          <p:cNvSpPr txBox="1">
            <a:spLocks/>
          </p:cNvSpPr>
          <p:nvPr/>
        </p:nvSpPr>
        <p:spPr bwMode="auto">
          <a:xfrm>
            <a:off x="735165" y="2791984"/>
            <a:ext cx="10680000" cy="67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Sol og vind</a:t>
            </a:r>
            <a:endParaRPr lang="da-DK" b="1" i="1" dirty="0">
              <a:latin typeface="Neo San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i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Neo Sans"/>
              </a:rPr>
              <a:t>Strategi for vedvarende energi – Solcelleanlæg og vindmøller 2025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Neo Sans"/>
              </a:rPr>
              <a:t>: A</a:t>
            </a: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fsnit 5.1 Vindmøller og 5.2 Solcelleanlæg.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5" name="Pladsholder til indhold 3">
            <a:extLst>
              <a:ext uri="{FF2B5EF4-FFF2-40B4-BE49-F238E27FC236}">
                <a16:creationId xmlns:a16="http://schemas.microsoft.com/office/drawing/2014/main" id="{9B5AFC6F-445C-2223-0252-EA90F6B21B2A}"/>
              </a:ext>
            </a:extLst>
          </p:cNvPr>
          <p:cNvSpPr txBox="1">
            <a:spLocks/>
          </p:cNvSpPr>
          <p:nvPr/>
        </p:nvSpPr>
        <p:spPr bwMode="auto">
          <a:xfrm>
            <a:off x="756000" y="3608089"/>
            <a:ext cx="10380560" cy="118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Bolig-/erhvervsudlæg og vejreservationer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Rammeudlæg og vejreservationer: Afsnit 2.2 Bæredygtig byudvikling, 2.3 Erhvervsudvikling, 3.1 Det overordnede vejnet og kapitel 8 Kommuneplanrammer.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Bymidteafgrænsning (Assens) i afsnit 2.6 Detailhandel, og rammeændring (Odensevej, Assens) i kapitel 8.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7" name="Pladsholder til indhold 3">
            <a:extLst>
              <a:ext uri="{FF2B5EF4-FFF2-40B4-BE49-F238E27FC236}">
                <a16:creationId xmlns:a16="http://schemas.microsoft.com/office/drawing/2014/main" id="{E7FEEF63-0806-E66C-D686-2536F2B96B2D}"/>
              </a:ext>
            </a:extLst>
          </p:cNvPr>
          <p:cNvSpPr txBox="1">
            <a:spLocks/>
          </p:cNvSpPr>
          <p:nvPr/>
        </p:nvSpPr>
        <p:spPr bwMode="auto">
          <a:xfrm>
            <a:off x="756000" y="4926202"/>
            <a:ext cx="10740600" cy="92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Det åbne land</a:t>
            </a:r>
            <a:endParaRPr lang="da-DK" b="1" i="1" dirty="0">
              <a:latin typeface="Neo San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Plan 22+ tilgangen: Afsnit 6.0 Det åbne land.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Grønt Danmarkskort, lavbundsarealer og vådområder samt skovrejsning: Afsnit 6.5, 6.6 og 6.10 (af samme navn).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</p:spTree>
    <p:extLst>
      <p:ext uri="{BB962C8B-B14F-4D97-AF65-F5344CB8AC3E}">
        <p14:creationId xmlns:p14="http://schemas.microsoft.com/office/powerpoint/2010/main" val="221689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63B5BA7-30AF-A106-26B4-4E7AAA8197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AD2116D-9237-763F-F172-D3183E9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213030"/>
            <a:ext cx="4536504" cy="6431940"/>
          </a:xfrm>
          <a:prstGeom prst="rect">
            <a:avLst/>
          </a:prstGeom>
          <a:ln>
            <a:solidFill>
              <a:srgbClr val="80B8B8"/>
            </a:solidFill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E97F451-B634-C029-C2F4-6CF65E5B0048}"/>
              </a:ext>
            </a:extLst>
          </p:cNvPr>
          <p:cNvSpPr txBox="1"/>
          <p:nvPr/>
        </p:nvSpPr>
        <p:spPr>
          <a:xfrm>
            <a:off x="1631504" y="2564904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>
                <a:solidFill>
                  <a:schemeClr val="bg1"/>
                </a:solidFill>
                <a:latin typeface="Neao Sans"/>
              </a:rPr>
              <a:t>SPØRGSMÅL?</a:t>
            </a:r>
            <a:endParaRPr lang="da-DK" sz="2800" dirty="0">
              <a:solidFill>
                <a:srgbClr val="A0C7C9"/>
              </a:solidFill>
              <a:latin typeface="Neao San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73E9385-792B-4E6C-6377-62F57B55C585}"/>
              </a:ext>
            </a:extLst>
          </p:cNvPr>
          <p:cNvSpPr txBox="1"/>
          <p:nvPr/>
        </p:nvSpPr>
        <p:spPr>
          <a:xfrm>
            <a:off x="1631504" y="5164022"/>
            <a:ext cx="6437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Høringssvar: </a:t>
            </a:r>
          </a:p>
          <a:p>
            <a:r>
              <a:rPr lang="da-DK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plan@assens.dk</a:t>
            </a:r>
          </a:p>
          <a:p>
            <a:r>
              <a:rPr lang="da-DK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April-maj</a:t>
            </a:r>
            <a:endParaRPr lang="da-DK" sz="2000" b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1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2"/>
          </p:nvPr>
        </p:nvSpPr>
        <p:spPr>
          <a:xfrm>
            <a:off x="4799856" y="2060848"/>
            <a:ext cx="6640725" cy="33123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Kommunens plan for den fysiske udvikling 12 år frem i tiden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Neo Sans"/>
              </a:rPr>
              <a:t>Dvs. den sætter retning for planlægningen og arealforvaltningen.</a:t>
            </a: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Administrationsværktøj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Neo Sans"/>
              </a:rPr>
              <a:t>Den daglige sagsbehandling, ved gennemførelse af projekter og grundlaget for at kunne lægge mere detaljerede planer.</a:t>
            </a: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b="1" dirty="0">
                <a:latin typeface="Neo Sans"/>
              </a:rPr>
              <a:t>Revideres i hver valgperiode på baggrund af den forudgående planstrategi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Neo Sans"/>
              </a:rPr>
              <a:t>I planstrategien beslutter byrådet, hvilke dele af kommuneplanen der skal revideres.</a:t>
            </a: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FA36E7-02E5-0123-4D1B-DDD00BFB6840}"/>
              </a:ext>
            </a:extLst>
          </p:cNvPr>
          <p:cNvSpPr txBox="1">
            <a:spLocks/>
          </p:cNvSpPr>
          <p:nvPr/>
        </p:nvSpPr>
        <p:spPr bwMode="auto">
          <a:xfrm>
            <a:off x="1055440" y="1182704"/>
            <a:ext cx="3384376" cy="69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100">
                <a:solidFill>
                  <a:srgbClr val="080808"/>
                </a:solidFill>
                <a:latin typeface="Neo Sans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  <a:cs typeface="Arial" charset="0"/>
              </a:defRPr>
            </a:lvl9pPr>
          </a:lstStyle>
          <a:p>
            <a:r>
              <a:rPr lang="da-DK" sz="3600" b="1" kern="0" dirty="0">
                <a:solidFill>
                  <a:srgbClr val="007071"/>
                </a:solidFill>
              </a:rPr>
              <a:t>Kommuneplan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C923677-34D1-5A79-B983-1AEF3E423995}"/>
              </a:ext>
            </a:extLst>
          </p:cNvPr>
          <p:cNvSpPr txBox="1"/>
          <p:nvPr/>
        </p:nvSpPr>
        <p:spPr>
          <a:xfrm>
            <a:off x="1847528" y="1484784"/>
            <a:ext cx="150162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900" dirty="0">
                <a:solidFill>
                  <a:srgbClr val="80B8B8"/>
                </a:solidFill>
                <a:latin typeface="Neo Sans"/>
                <a:ea typeface="+mj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6760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2"/>
          </p:nvPr>
        </p:nvSpPr>
        <p:spPr>
          <a:xfrm>
            <a:off x="756000" y="2759065"/>
            <a:ext cx="5844056" cy="66993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latin typeface="Neo Sans"/>
              </a:rPr>
              <a:t>Implementering af planstrategien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tx1"/>
                </a:solidFill>
                <a:latin typeface="Neo Sans"/>
              </a:rPr>
              <a:t>Perspektiver og </a:t>
            </a:r>
            <a:r>
              <a:rPr lang="da-DK" sz="1400" b="1" dirty="0" err="1">
                <a:solidFill>
                  <a:schemeClr val="tx1"/>
                </a:solidFill>
                <a:latin typeface="Neo Sans"/>
              </a:rPr>
              <a:t>bymønster</a:t>
            </a:r>
            <a:endParaRPr lang="da-DK" sz="1400" b="1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AB0CCB-0B25-4696-39ED-C01DC8CD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39628"/>
            <a:ext cx="2718030" cy="38449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2" name="Pladsholder til indhold 3">
            <a:extLst>
              <a:ext uri="{FF2B5EF4-FFF2-40B4-BE49-F238E27FC236}">
                <a16:creationId xmlns:a16="http://schemas.microsoft.com/office/drawing/2014/main" id="{EB1B65D3-3228-64D6-4FA4-FE524A500B95}"/>
              </a:ext>
            </a:extLst>
          </p:cNvPr>
          <p:cNvSpPr txBox="1">
            <a:spLocks/>
          </p:cNvSpPr>
          <p:nvPr/>
        </p:nvSpPr>
        <p:spPr bwMode="auto">
          <a:xfrm>
            <a:off x="756000" y="3643103"/>
            <a:ext cx="5844056" cy="66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latin typeface="Neo Sans"/>
              </a:rPr>
              <a:t>Kapitlet </a:t>
            </a:r>
            <a:r>
              <a:rPr lang="da-DK" i="1" dirty="0">
                <a:latin typeface="Neo Sans"/>
              </a:rPr>
              <a:t>Større tekniske anlæg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tx1"/>
                </a:solidFill>
                <a:latin typeface="Neo Sans"/>
              </a:rPr>
              <a:t>Sol- og vind</a:t>
            </a:r>
            <a:r>
              <a:rPr lang="da-DK" sz="1400" dirty="0">
                <a:solidFill>
                  <a:schemeClr val="tx1"/>
                </a:solidFill>
                <a:latin typeface="Neo Sans"/>
              </a:rPr>
              <a:t>energi</a:t>
            </a:r>
            <a:r>
              <a:rPr lang="da-DK" sz="1400" b="1" dirty="0">
                <a:solidFill>
                  <a:schemeClr val="tx1"/>
                </a:solidFill>
                <a:latin typeface="Neo Sans"/>
              </a:rPr>
              <a:t> </a:t>
            </a:r>
            <a:r>
              <a:rPr lang="da-DK" sz="1400" dirty="0">
                <a:solidFill>
                  <a:schemeClr val="tx1"/>
                </a:solidFill>
                <a:latin typeface="Neo Sans"/>
              </a:rPr>
              <a:t>samt principper for arealudlæg</a:t>
            </a:r>
          </a:p>
          <a:p>
            <a:pPr>
              <a:buFont typeface="Arial" panose="020B0604020202020204" pitchFamily="34" charset="0"/>
              <a:buChar char="•"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ECFD3A4B-832E-2964-A603-9BAAEEEAE145}"/>
              </a:ext>
            </a:extLst>
          </p:cNvPr>
          <p:cNvSpPr txBox="1">
            <a:spLocks/>
          </p:cNvSpPr>
          <p:nvPr/>
        </p:nvSpPr>
        <p:spPr bwMode="auto">
          <a:xfrm>
            <a:off x="759304" y="4527141"/>
            <a:ext cx="5844056" cy="66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latin typeface="Neo Sans"/>
              </a:rPr>
              <a:t>Rammeudlæg og kapitlet </a:t>
            </a:r>
            <a:r>
              <a:rPr lang="da-DK" i="1" dirty="0">
                <a:latin typeface="Neo Sans"/>
              </a:rPr>
              <a:t>Trafik og transport</a:t>
            </a:r>
            <a:endParaRPr lang="da-DK" dirty="0">
              <a:latin typeface="Neo San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tx1"/>
                </a:solidFill>
                <a:latin typeface="Neo Sans"/>
              </a:rPr>
              <a:t>Nye eller ændrede erhvervs- og boligudlæg samt vejreservationer </a:t>
            </a:r>
          </a:p>
          <a:p>
            <a:pPr>
              <a:buFont typeface="Arial" panose="020B0604020202020204" pitchFamily="34" charset="0"/>
              <a:buChar char="•"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AFE05A74-4740-F2B8-C467-7DF4A67AFC48}"/>
              </a:ext>
            </a:extLst>
          </p:cNvPr>
          <p:cNvSpPr txBox="1">
            <a:spLocks/>
          </p:cNvSpPr>
          <p:nvPr/>
        </p:nvSpPr>
        <p:spPr bwMode="auto">
          <a:xfrm>
            <a:off x="771047" y="5411179"/>
            <a:ext cx="5844056" cy="66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latin typeface="Neo Sans"/>
              </a:rPr>
              <a:t>Kapitlerne </a:t>
            </a:r>
            <a:r>
              <a:rPr lang="da-DK" b="1" i="1" dirty="0">
                <a:latin typeface="Neo Sans"/>
              </a:rPr>
              <a:t>Det åbne land </a:t>
            </a:r>
            <a:r>
              <a:rPr lang="da-DK" dirty="0">
                <a:latin typeface="Neo Sans"/>
              </a:rPr>
              <a:t>og </a:t>
            </a:r>
            <a:r>
              <a:rPr lang="da-DK" i="1" dirty="0">
                <a:latin typeface="Neo Sans"/>
              </a:rPr>
              <a:t>Vandmiljøbeskyttelse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sz="1400" b="1" dirty="0">
                <a:solidFill>
                  <a:schemeClr val="tx1"/>
                </a:solidFill>
                <a:latin typeface="Neo Sans"/>
              </a:rPr>
              <a:t>Skovrejsning</a:t>
            </a:r>
            <a:r>
              <a:rPr lang="da-DK" sz="1400" dirty="0">
                <a:solidFill>
                  <a:schemeClr val="tx1"/>
                </a:solidFill>
                <a:latin typeface="Neo Sans"/>
              </a:rPr>
              <a:t> og arealudlæg </a:t>
            </a:r>
          </a:p>
          <a:p>
            <a:pPr>
              <a:buFont typeface="Arial" panose="020B0604020202020204" pitchFamily="34" charset="0"/>
              <a:buChar char="•"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8E6F3B16-FEC0-CE93-8A85-2841A2B6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Beslutningen om revisionens fokus blev truffet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Planstrategi 2023 – Levende Lokalmiljøer</a:t>
            </a:r>
          </a:p>
        </p:txBody>
      </p:sp>
    </p:spTree>
    <p:extLst>
      <p:ext uri="{BB962C8B-B14F-4D97-AF65-F5344CB8AC3E}">
        <p14:creationId xmlns:p14="http://schemas.microsoft.com/office/powerpoint/2010/main" val="305326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504000"/>
          </a:xfrm>
        </p:spPr>
        <p:txBody>
          <a:bodyPr/>
          <a:lstStyle/>
          <a:p>
            <a:r>
              <a:rPr lang="da-DK" sz="3200" b="1" dirty="0">
                <a:solidFill>
                  <a:srgbClr val="007071"/>
                </a:solidFill>
              </a:rPr>
              <a:t>Proces 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5DA4F3B-4DE4-99CC-44C8-A65D182185CA}"/>
              </a:ext>
            </a:extLst>
          </p:cNvPr>
          <p:cNvSpPr/>
          <p:nvPr/>
        </p:nvSpPr>
        <p:spPr>
          <a:xfrm>
            <a:off x="838200" y="4130539"/>
            <a:ext cx="10515600" cy="90550"/>
          </a:xfrm>
          <a:custGeom>
            <a:avLst/>
            <a:gdLst>
              <a:gd name="connsiteX0" fmla="*/ 0 w 10515600"/>
              <a:gd name="connsiteY0" fmla="*/ 0 h 90550"/>
              <a:gd name="connsiteX1" fmla="*/ 341757 w 10515600"/>
              <a:gd name="connsiteY1" fmla="*/ 0 h 90550"/>
              <a:gd name="connsiteX2" fmla="*/ 1209294 w 10515600"/>
              <a:gd name="connsiteY2" fmla="*/ 0 h 90550"/>
              <a:gd name="connsiteX3" fmla="*/ 1551051 w 10515600"/>
              <a:gd name="connsiteY3" fmla="*/ 0 h 90550"/>
              <a:gd name="connsiteX4" fmla="*/ 2208276 w 10515600"/>
              <a:gd name="connsiteY4" fmla="*/ 0 h 90550"/>
              <a:gd name="connsiteX5" fmla="*/ 2865501 w 10515600"/>
              <a:gd name="connsiteY5" fmla="*/ 0 h 90550"/>
              <a:gd name="connsiteX6" fmla="*/ 3627882 w 10515600"/>
              <a:gd name="connsiteY6" fmla="*/ 0 h 90550"/>
              <a:gd name="connsiteX7" fmla="*/ 4285107 w 10515600"/>
              <a:gd name="connsiteY7" fmla="*/ 0 h 90550"/>
              <a:gd name="connsiteX8" fmla="*/ 4626864 w 10515600"/>
              <a:gd name="connsiteY8" fmla="*/ 0 h 90550"/>
              <a:gd name="connsiteX9" fmla="*/ 5178933 w 10515600"/>
              <a:gd name="connsiteY9" fmla="*/ 0 h 90550"/>
              <a:gd name="connsiteX10" fmla="*/ 5625846 w 10515600"/>
              <a:gd name="connsiteY10" fmla="*/ 0 h 90550"/>
              <a:gd name="connsiteX11" fmla="*/ 6283071 w 10515600"/>
              <a:gd name="connsiteY11" fmla="*/ 0 h 90550"/>
              <a:gd name="connsiteX12" fmla="*/ 6729984 w 10515600"/>
              <a:gd name="connsiteY12" fmla="*/ 0 h 90550"/>
              <a:gd name="connsiteX13" fmla="*/ 7492365 w 10515600"/>
              <a:gd name="connsiteY13" fmla="*/ 0 h 90550"/>
              <a:gd name="connsiteX14" fmla="*/ 7834122 w 10515600"/>
              <a:gd name="connsiteY14" fmla="*/ 0 h 90550"/>
              <a:gd name="connsiteX15" fmla="*/ 8175879 w 10515600"/>
              <a:gd name="connsiteY15" fmla="*/ 0 h 90550"/>
              <a:gd name="connsiteX16" fmla="*/ 8938260 w 10515600"/>
              <a:gd name="connsiteY16" fmla="*/ 0 h 90550"/>
              <a:gd name="connsiteX17" fmla="*/ 9805797 w 10515600"/>
              <a:gd name="connsiteY17" fmla="*/ 0 h 90550"/>
              <a:gd name="connsiteX18" fmla="*/ 10515600 w 10515600"/>
              <a:gd name="connsiteY18" fmla="*/ 0 h 90550"/>
              <a:gd name="connsiteX19" fmla="*/ 10515600 w 10515600"/>
              <a:gd name="connsiteY19" fmla="*/ 90550 h 90550"/>
              <a:gd name="connsiteX20" fmla="*/ 10068687 w 10515600"/>
              <a:gd name="connsiteY20" fmla="*/ 90550 h 90550"/>
              <a:gd name="connsiteX21" fmla="*/ 9306306 w 10515600"/>
              <a:gd name="connsiteY21" fmla="*/ 90550 h 90550"/>
              <a:gd name="connsiteX22" fmla="*/ 8859393 w 10515600"/>
              <a:gd name="connsiteY22" fmla="*/ 90550 h 90550"/>
              <a:gd name="connsiteX23" fmla="*/ 8202168 w 10515600"/>
              <a:gd name="connsiteY23" fmla="*/ 90550 h 90550"/>
              <a:gd name="connsiteX24" fmla="*/ 7755255 w 10515600"/>
              <a:gd name="connsiteY24" fmla="*/ 90550 h 90550"/>
              <a:gd name="connsiteX25" fmla="*/ 7413498 w 10515600"/>
              <a:gd name="connsiteY25" fmla="*/ 90550 h 90550"/>
              <a:gd name="connsiteX26" fmla="*/ 7071741 w 10515600"/>
              <a:gd name="connsiteY26" fmla="*/ 90550 h 90550"/>
              <a:gd name="connsiteX27" fmla="*/ 6309360 w 10515600"/>
              <a:gd name="connsiteY27" fmla="*/ 90550 h 90550"/>
              <a:gd name="connsiteX28" fmla="*/ 5967603 w 10515600"/>
              <a:gd name="connsiteY28" fmla="*/ 90550 h 90550"/>
              <a:gd name="connsiteX29" fmla="*/ 5205222 w 10515600"/>
              <a:gd name="connsiteY29" fmla="*/ 90550 h 90550"/>
              <a:gd name="connsiteX30" fmla="*/ 4547997 w 10515600"/>
              <a:gd name="connsiteY30" fmla="*/ 90550 h 90550"/>
              <a:gd name="connsiteX31" fmla="*/ 3890772 w 10515600"/>
              <a:gd name="connsiteY31" fmla="*/ 90550 h 90550"/>
              <a:gd name="connsiteX32" fmla="*/ 3233547 w 10515600"/>
              <a:gd name="connsiteY32" fmla="*/ 90550 h 90550"/>
              <a:gd name="connsiteX33" fmla="*/ 2786634 w 10515600"/>
              <a:gd name="connsiteY33" fmla="*/ 90550 h 90550"/>
              <a:gd name="connsiteX34" fmla="*/ 2444877 w 10515600"/>
              <a:gd name="connsiteY34" fmla="*/ 90550 h 90550"/>
              <a:gd name="connsiteX35" fmla="*/ 1682496 w 10515600"/>
              <a:gd name="connsiteY35" fmla="*/ 90550 h 90550"/>
              <a:gd name="connsiteX36" fmla="*/ 1130427 w 10515600"/>
              <a:gd name="connsiteY36" fmla="*/ 90550 h 90550"/>
              <a:gd name="connsiteX37" fmla="*/ 0 w 10515600"/>
              <a:gd name="connsiteY37" fmla="*/ 90550 h 90550"/>
              <a:gd name="connsiteX38" fmla="*/ 0 w 10515600"/>
              <a:gd name="connsiteY38" fmla="*/ 0 h 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515600" h="90550" fill="none" extrusionOk="0">
                <a:moveTo>
                  <a:pt x="0" y="0"/>
                </a:moveTo>
                <a:cubicBezTo>
                  <a:pt x="109560" y="10286"/>
                  <a:pt x="207049" y="16224"/>
                  <a:pt x="341757" y="0"/>
                </a:cubicBezTo>
                <a:cubicBezTo>
                  <a:pt x="476465" y="-16224"/>
                  <a:pt x="889399" y="16203"/>
                  <a:pt x="1209294" y="0"/>
                </a:cubicBezTo>
                <a:cubicBezTo>
                  <a:pt x="1529189" y="-16203"/>
                  <a:pt x="1480981" y="12693"/>
                  <a:pt x="1551051" y="0"/>
                </a:cubicBezTo>
                <a:cubicBezTo>
                  <a:pt x="1621121" y="-12693"/>
                  <a:pt x="1947601" y="13723"/>
                  <a:pt x="2208276" y="0"/>
                </a:cubicBezTo>
                <a:cubicBezTo>
                  <a:pt x="2468952" y="-13723"/>
                  <a:pt x="2570380" y="13384"/>
                  <a:pt x="2865501" y="0"/>
                </a:cubicBezTo>
                <a:cubicBezTo>
                  <a:pt x="3160622" y="-13384"/>
                  <a:pt x="3398480" y="25951"/>
                  <a:pt x="3627882" y="0"/>
                </a:cubicBezTo>
                <a:cubicBezTo>
                  <a:pt x="3857284" y="-25951"/>
                  <a:pt x="3973002" y="-5095"/>
                  <a:pt x="4285107" y="0"/>
                </a:cubicBezTo>
                <a:cubicBezTo>
                  <a:pt x="4597212" y="5095"/>
                  <a:pt x="4468243" y="13266"/>
                  <a:pt x="4626864" y="0"/>
                </a:cubicBezTo>
                <a:cubicBezTo>
                  <a:pt x="4785485" y="-13266"/>
                  <a:pt x="4955537" y="15302"/>
                  <a:pt x="5178933" y="0"/>
                </a:cubicBezTo>
                <a:cubicBezTo>
                  <a:pt x="5402329" y="-15302"/>
                  <a:pt x="5515005" y="4485"/>
                  <a:pt x="5625846" y="0"/>
                </a:cubicBezTo>
                <a:cubicBezTo>
                  <a:pt x="5736687" y="-4485"/>
                  <a:pt x="6125403" y="28509"/>
                  <a:pt x="6283071" y="0"/>
                </a:cubicBezTo>
                <a:cubicBezTo>
                  <a:pt x="6440740" y="-28509"/>
                  <a:pt x="6630972" y="4202"/>
                  <a:pt x="6729984" y="0"/>
                </a:cubicBezTo>
                <a:cubicBezTo>
                  <a:pt x="6828996" y="-4202"/>
                  <a:pt x="7114720" y="-20360"/>
                  <a:pt x="7492365" y="0"/>
                </a:cubicBezTo>
                <a:cubicBezTo>
                  <a:pt x="7870010" y="20360"/>
                  <a:pt x="7726873" y="4002"/>
                  <a:pt x="7834122" y="0"/>
                </a:cubicBezTo>
                <a:cubicBezTo>
                  <a:pt x="7941371" y="-4002"/>
                  <a:pt x="8097709" y="-8022"/>
                  <a:pt x="8175879" y="0"/>
                </a:cubicBezTo>
                <a:cubicBezTo>
                  <a:pt x="8254049" y="8022"/>
                  <a:pt x="8611008" y="-37515"/>
                  <a:pt x="8938260" y="0"/>
                </a:cubicBezTo>
                <a:cubicBezTo>
                  <a:pt x="9265512" y="37515"/>
                  <a:pt x="9446714" y="-30056"/>
                  <a:pt x="9805797" y="0"/>
                </a:cubicBezTo>
                <a:cubicBezTo>
                  <a:pt x="10164880" y="30056"/>
                  <a:pt x="10255859" y="-31131"/>
                  <a:pt x="10515600" y="0"/>
                </a:cubicBezTo>
                <a:cubicBezTo>
                  <a:pt x="10511805" y="38694"/>
                  <a:pt x="10513117" y="71394"/>
                  <a:pt x="10515600" y="90550"/>
                </a:cubicBezTo>
                <a:cubicBezTo>
                  <a:pt x="10366916" y="84560"/>
                  <a:pt x="10161225" y="71292"/>
                  <a:pt x="10068687" y="90550"/>
                </a:cubicBezTo>
                <a:cubicBezTo>
                  <a:pt x="9976149" y="109808"/>
                  <a:pt x="9546152" y="116107"/>
                  <a:pt x="9306306" y="90550"/>
                </a:cubicBezTo>
                <a:cubicBezTo>
                  <a:pt x="9066460" y="64993"/>
                  <a:pt x="8971366" y="94792"/>
                  <a:pt x="8859393" y="90550"/>
                </a:cubicBezTo>
                <a:cubicBezTo>
                  <a:pt x="8747420" y="86308"/>
                  <a:pt x="8524868" y="89578"/>
                  <a:pt x="8202168" y="90550"/>
                </a:cubicBezTo>
                <a:cubicBezTo>
                  <a:pt x="7879469" y="91522"/>
                  <a:pt x="7864772" y="101142"/>
                  <a:pt x="7755255" y="90550"/>
                </a:cubicBezTo>
                <a:cubicBezTo>
                  <a:pt x="7645738" y="79958"/>
                  <a:pt x="7536620" y="90966"/>
                  <a:pt x="7413498" y="90550"/>
                </a:cubicBezTo>
                <a:cubicBezTo>
                  <a:pt x="7290376" y="90134"/>
                  <a:pt x="7159337" y="80039"/>
                  <a:pt x="7071741" y="90550"/>
                </a:cubicBezTo>
                <a:cubicBezTo>
                  <a:pt x="6984145" y="101061"/>
                  <a:pt x="6475142" y="92666"/>
                  <a:pt x="6309360" y="90550"/>
                </a:cubicBezTo>
                <a:cubicBezTo>
                  <a:pt x="6143578" y="88434"/>
                  <a:pt x="6054467" y="102012"/>
                  <a:pt x="5967603" y="90550"/>
                </a:cubicBezTo>
                <a:cubicBezTo>
                  <a:pt x="5880739" y="79088"/>
                  <a:pt x="5543782" y="110701"/>
                  <a:pt x="5205222" y="90550"/>
                </a:cubicBezTo>
                <a:cubicBezTo>
                  <a:pt x="4866662" y="70399"/>
                  <a:pt x="4787042" y="76776"/>
                  <a:pt x="4547997" y="90550"/>
                </a:cubicBezTo>
                <a:cubicBezTo>
                  <a:pt x="4308953" y="104324"/>
                  <a:pt x="4190637" y="116039"/>
                  <a:pt x="3890772" y="90550"/>
                </a:cubicBezTo>
                <a:cubicBezTo>
                  <a:pt x="3590908" y="65061"/>
                  <a:pt x="3543757" y="81491"/>
                  <a:pt x="3233547" y="90550"/>
                </a:cubicBezTo>
                <a:cubicBezTo>
                  <a:pt x="2923337" y="99609"/>
                  <a:pt x="2934684" y="101402"/>
                  <a:pt x="2786634" y="90550"/>
                </a:cubicBezTo>
                <a:cubicBezTo>
                  <a:pt x="2638584" y="79698"/>
                  <a:pt x="2595561" y="79977"/>
                  <a:pt x="2444877" y="90550"/>
                </a:cubicBezTo>
                <a:cubicBezTo>
                  <a:pt x="2294193" y="101123"/>
                  <a:pt x="2055504" y="66122"/>
                  <a:pt x="1682496" y="90550"/>
                </a:cubicBezTo>
                <a:cubicBezTo>
                  <a:pt x="1309488" y="114978"/>
                  <a:pt x="1296747" y="73778"/>
                  <a:pt x="1130427" y="90550"/>
                </a:cubicBezTo>
                <a:cubicBezTo>
                  <a:pt x="964107" y="107322"/>
                  <a:pt x="416838" y="131821"/>
                  <a:pt x="0" y="90550"/>
                </a:cubicBezTo>
                <a:cubicBezTo>
                  <a:pt x="-4033" y="54853"/>
                  <a:pt x="3922" y="34200"/>
                  <a:pt x="0" y="0"/>
                </a:cubicBezTo>
                <a:close/>
              </a:path>
              <a:path w="10515600" h="90550" stroke="0" extrusionOk="0">
                <a:moveTo>
                  <a:pt x="0" y="0"/>
                </a:moveTo>
                <a:cubicBezTo>
                  <a:pt x="267818" y="-21362"/>
                  <a:pt x="410805" y="6"/>
                  <a:pt x="657225" y="0"/>
                </a:cubicBezTo>
                <a:cubicBezTo>
                  <a:pt x="903645" y="-6"/>
                  <a:pt x="1093186" y="18365"/>
                  <a:pt x="1314450" y="0"/>
                </a:cubicBezTo>
                <a:cubicBezTo>
                  <a:pt x="1535715" y="-18365"/>
                  <a:pt x="1530525" y="9437"/>
                  <a:pt x="1656207" y="0"/>
                </a:cubicBezTo>
                <a:cubicBezTo>
                  <a:pt x="1781889" y="-9437"/>
                  <a:pt x="1911532" y="16618"/>
                  <a:pt x="1997964" y="0"/>
                </a:cubicBezTo>
                <a:cubicBezTo>
                  <a:pt x="2084396" y="-16618"/>
                  <a:pt x="2328276" y="14036"/>
                  <a:pt x="2444877" y="0"/>
                </a:cubicBezTo>
                <a:cubicBezTo>
                  <a:pt x="2561478" y="-14036"/>
                  <a:pt x="2762309" y="-3873"/>
                  <a:pt x="2996946" y="0"/>
                </a:cubicBezTo>
                <a:cubicBezTo>
                  <a:pt x="3231583" y="3873"/>
                  <a:pt x="3355961" y="8107"/>
                  <a:pt x="3549015" y="0"/>
                </a:cubicBezTo>
                <a:cubicBezTo>
                  <a:pt x="3742069" y="-8107"/>
                  <a:pt x="3771387" y="-11324"/>
                  <a:pt x="3890772" y="0"/>
                </a:cubicBezTo>
                <a:cubicBezTo>
                  <a:pt x="4010157" y="11324"/>
                  <a:pt x="4170829" y="159"/>
                  <a:pt x="4337685" y="0"/>
                </a:cubicBezTo>
                <a:cubicBezTo>
                  <a:pt x="4504541" y="-159"/>
                  <a:pt x="4687108" y="-11120"/>
                  <a:pt x="4784598" y="0"/>
                </a:cubicBezTo>
                <a:cubicBezTo>
                  <a:pt x="4882088" y="11120"/>
                  <a:pt x="5427318" y="13664"/>
                  <a:pt x="5652135" y="0"/>
                </a:cubicBezTo>
                <a:cubicBezTo>
                  <a:pt x="5876952" y="-13664"/>
                  <a:pt x="6071668" y="-2300"/>
                  <a:pt x="6204204" y="0"/>
                </a:cubicBezTo>
                <a:cubicBezTo>
                  <a:pt x="6336740" y="2300"/>
                  <a:pt x="6475310" y="-14570"/>
                  <a:pt x="6545961" y="0"/>
                </a:cubicBezTo>
                <a:cubicBezTo>
                  <a:pt x="6616612" y="14570"/>
                  <a:pt x="6872300" y="-15660"/>
                  <a:pt x="6992874" y="0"/>
                </a:cubicBezTo>
                <a:cubicBezTo>
                  <a:pt x="7113448" y="15660"/>
                  <a:pt x="7242999" y="9750"/>
                  <a:pt x="7439787" y="0"/>
                </a:cubicBezTo>
                <a:cubicBezTo>
                  <a:pt x="7636575" y="-9750"/>
                  <a:pt x="7797553" y="13182"/>
                  <a:pt x="8097012" y="0"/>
                </a:cubicBezTo>
                <a:cubicBezTo>
                  <a:pt x="8396472" y="-13182"/>
                  <a:pt x="8393069" y="-26419"/>
                  <a:pt x="8649081" y="0"/>
                </a:cubicBezTo>
                <a:cubicBezTo>
                  <a:pt x="8905093" y="26419"/>
                  <a:pt x="8875206" y="16350"/>
                  <a:pt x="9095994" y="0"/>
                </a:cubicBezTo>
                <a:cubicBezTo>
                  <a:pt x="9316782" y="-16350"/>
                  <a:pt x="9478141" y="19666"/>
                  <a:pt x="9648063" y="0"/>
                </a:cubicBezTo>
                <a:cubicBezTo>
                  <a:pt x="9817985" y="-19666"/>
                  <a:pt x="10086151" y="-20960"/>
                  <a:pt x="10515600" y="0"/>
                </a:cubicBezTo>
                <a:cubicBezTo>
                  <a:pt x="10516873" y="43116"/>
                  <a:pt x="10518425" y="54989"/>
                  <a:pt x="10515600" y="90550"/>
                </a:cubicBezTo>
                <a:cubicBezTo>
                  <a:pt x="10269169" y="115702"/>
                  <a:pt x="10167335" y="119861"/>
                  <a:pt x="9858375" y="90550"/>
                </a:cubicBezTo>
                <a:cubicBezTo>
                  <a:pt x="9549415" y="61239"/>
                  <a:pt x="9553685" y="83960"/>
                  <a:pt x="9411462" y="90550"/>
                </a:cubicBezTo>
                <a:cubicBezTo>
                  <a:pt x="9269239" y="97140"/>
                  <a:pt x="9037956" y="71147"/>
                  <a:pt x="8859393" y="90550"/>
                </a:cubicBezTo>
                <a:cubicBezTo>
                  <a:pt x="8680830" y="109953"/>
                  <a:pt x="8478074" y="88363"/>
                  <a:pt x="8202168" y="90550"/>
                </a:cubicBezTo>
                <a:cubicBezTo>
                  <a:pt x="7926262" y="92737"/>
                  <a:pt x="7866963" y="95411"/>
                  <a:pt x="7544943" y="90550"/>
                </a:cubicBezTo>
                <a:cubicBezTo>
                  <a:pt x="7222924" y="85689"/>
                  <a:pt x="7279020" y="107708"/>
                  <a:pt x="7098030" y="90550"/>
                </a:cubicBezTo>
                <a:cubicBezTo>
                  <a:pt x="6917040" y="73392"/>
                  <a:pt x="6779810" y="110270"/>
                  <a:pt x="6545961" y="90550"/>
                </a:cubicBezTo>
                <a:cubicBezTo>
                  <a:pt x="6312112" y="70830"/>
                  <a:pt x="6132065" y="94434"/>
                  <a:pt x="5888736" y="90550"/>
                </a:cubicBezTo>
                <a:cubicBezTo>
                  <a:pt x="5645408" y="86666"/>
                  <a:pt x="5490951" y="111397"/>
                  <a:pt x="5126355" y="90550"/>
                </a:cubicBezTo>
                <a:cubicBezTo>
                  <a:pt x="4761759" y="69703"/>
                  <a:pt x="4791373" y="74472"/>
                  <a:pt x="4574286" y="90550"/>
                </a:cubicBezTo>
                <a:cubicBezTo>
                  <a:pt x="4357199" y="106628"/>
                  <a:pt x="4355090" y="101228"/>
                  <a:pt x="4232529" y="90550"/>
                </a:cubicBezTo>
                <a:cubicBezTo>
                  <a:pt x="4109968" y="79872"/>
                  <a:pt x="3800772" y="82331"/>
                  <a:pt x="3575304" y="90550"/>
                </a:cubicBezTo>
                <a:cubicBezTo>
                  <a:pt x="3349837" y="98769"/>
                  <a:pt x="3346159" y="107441"/>
                  <a:pt x="3128391" y="90550"/>
                </a:cubicBezTo>
                <a:cubicBezTo>
                  <a:pt x="2910623" y="73659"/>
                  <a:pt x="2844355" y="68660"/>
                  <a:pt x="2681478" y="90550"/>
                </a:cubicBezTo>
                <a:cubicBezTo>
                  <a:pt x="2518601" y="112440"/>
                  <a:pt x="2266736" y="110256"/>
                  <a:pt x="2024253" y="90550"/>
                </a:cubicBezTo>
                <a:cubicBezTo>
                  <a:pt x="1781771" y="70844"/>
                  <a:pt x="1811868" y="95749"/>
                  <a:pt x="1682496" y="90550"/>
                </a:cubicBezTo>
                <a:cubicBezTo>
                  <a:pt x="1553124" y="85351"/>
                  <a:pt x="1332444" y="110173"/>
                  <a:pt x="1235583" y="90550"/>
                </a:cubicBezTo>
                <a:cubicBezTo>
                  <a:pt x="1138722" y="70927"/>
                  <a:pt x="369200" y="109614"/>
                  <a:pt x="0" y="90550"/>
                </a:cubicBezTo>
                <a:cubicBezTo>
                  <a:pt x="4096" y="58896"/>
                  <a:pt x="2301" y="4401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711791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rgbClr r="0" g="0" b="0"/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6483F391-2299-1655-3946-CE38F0A44167}"/>
              </a:ext>
            </a:extLst>
          </p:cNvPr>
          <p:cNvCxnSpPr>
            <a:cxnSpLocks/>
          </p:cNvCxnSpPr>
          <p:nvPr/>
        </p:nvCxnSpPr>
        <p:spPr>
          <a:xfrm>
            <a:off x="839416" y="4149080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31A3A86D-8CC2-6E5B-4B8E-D9F751376511}"/>
              </a:ext>
            </a:extLst>
          </p:cNvPr>
          <p:cNvCxnSpPr>
            <a:cxnSpLocks/>
          </p:cNvCxnSpPr>
          <p:nvPr/>
        </p:nvCxnSpPr>
        <p:spPr>
          <a:xfrm>
            <a:off x="5375920" y="4227750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EF4F8796-182A-8A72-D0CB-44C06EB55476}"/>
              </a:ext>
            </a:extLst>
          </p:cNvPr>
          <p:cNvCxnSpPr>
            <a:cxnSpLocks/>
          </p:cNvCxnSpPr>
          <p:nvPr/>
        </p:nvCxnSpPr>
        <p:spPr>
          <a:xfrm>
            <a:off x="4079776" y="4149080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felt 23">
            <a:extLst>
              <a:ext uri="{FF2B5EF4-FFF2-40B4-BE49-F238E27FC236}">
                <a16:creationId xmlns:a16="http://schemas.microsoft.com/office/drawing/2014/main" id="{656939E6-375F-7B7B-ABDC-30C9476428E2}"/>
              </a:ext>
            </a:extLst>
          </p:cNvPr>
          <p:cNvSpPr txBox="1"/>
          <p:nvPr/>
        </p:nvSpPr>
        <p:spPr>
          <a:xfrm>
            <a:off x="514165" y="4945898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/>
                </a:solidFill>
                <a:latin typeface="Neao Sans"/>
              </a:rPr>
              <a:t>2024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B4449BEE-6939-2A1C-7DF3-081CFEC63871}"/>
              </a:ext>
            </a:extLst>
          </p:cNvPr>
          <p:cNvSpPr txBox="1"/>
          <p:nvPr/>
        </p:nvSpPr>
        <p:spPr>
          <a:xfrm>
            <a:off x="3755741" y="4859868"/>
            <a:ext cx="64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/>
                </a:solidFill>
                <a:latin typeface="Neao Sans"/>
              </a:rPr>
              <a:t>2025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AFA92EAF-1C38-2D62-4B06-8D4302DEF0A4}"/>
              </a:ext>
            </a:extLst>
          </p:cNvPr>
          <p:cNvSpPr txBox="1"/>
          <p:nvPr/>
        </p:nvSpPr>
        <p:spPr>
          <a:xfrm>
            <a:off x="5061802" y="4356973"/>
            <a:ext cx="628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Marts</a:t>
            </a:r>
          </a:p>
        </p:txBody>
      </p: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DF56637A-0BC1-A015-8784-9062EAD7EC30}"/>
              </a:ext>
            </a:extLst>
          </p:cNvPr>
          <p:cNvCxnSpPr>
            <a:cxnSpLocks/>
          </p:cNvCxnSpPr>
          <p:nvPr/>
        </p:nvCxnSpPr>
        <p:spPr>
          <a:xfrm>
            <a:off x="6456040" y="4212959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felt 28">
            <a:extLst>
              <a:ext uri="{FF2B5EF4-FFF2-40B4-BE49-F238E27FC236}">
                <a16:creationId xmlns:a16="http://schemas.microsoft.com/office/drawing/2014/main" id="{087AEEAB-921C-9974-FEC2-9AE949ABB520}"/>
              </a:ext>
            </a:extLst>
          </p:cNvPr>
          <p:cNvSpPr txBox="1"/>
          <p:nvPr/>
        </p:nvSpPr>
        <p:spPr>
          <a:xfrm>
            <a:off x="6186011" y="4356972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April</a:t>
            </a:r>
          </a:p>
        </p:txBody>
      </p: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28172080-1F35-78B5-C6A6-9AC529319261}"/>
              </a:ext>
            </a:extLst>
          </p:cNvPr>
          <p:cNvCxnSpPr>
            <a:cxnSpLocks/>
          </p:cNvCxnSpPr>
          <p:nvPr/>
        </p:nvCxnSpPr>
        <p:spPr>
          <a:xfrm>
            <a:off x="7510130" y="4221089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felt 30">
            <a:extLst>
              <a:ext uri="{FF2B5EF4-FFF2-40B4-BE49-F238E27FC236}">
                <a16:creationId xmlns:a16="http://schemas.microsoft.com/office/drawing/2014/main" id="{09D11C22-561C-3FAC-D6B2-75EBC3F85934}"/>
              </a:ext>
            </a:extLst>
          </p:cNvPr>
          <p:cNvSpPr txBox="1"/>
          <p:nvPr/>
        </p:nvSpPr>
        <p:spPr>
          <a:xfrm>
            <a:off x="7262652" y="4356971"/>
            <a:ext cx="475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Maj</a:t>
            </a:r>
          </a:p>
        </p:txBody>
      </p: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3EE2A6EA-30A4-6DB0-3E07-58BE29CB96A0}"/>
              </a:ext>
            </a:extLst>
          </p:cNvPr>
          <p:cNvCxnSpPr>
            <a:cxnSpLocks/>
          </p:cNvCxnSpPr>
          <p:nvPr/>
        </p:nvCxnSpPr>
        <p:spPr>
          <a:xfrm>
            <a:off x="8616280" y="4221089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F00AF32A-A43E-D86F-1729-F2B42AC2B2C6}"/>
              </a:ext>
            </a:extLst>
          </p:cNvPr>
          <p:cNvCxnSpPr>
            <a:cxnSpLocks/>
          </p:cNvCxnSpPr>
          <p:nvPr/>
        </p:nvCxnSpPr>
        <p:spPr>
          <a:xfrm>
            <a:off x="9729034" y="4212958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1F3403E3-602B-7FFC-61E9-D9F8B70C6586}"/>
              </a:ext>
            </a:extLst>
          </p:cNvPr>
          <p:cNvCxnSpPr>
            <a:cxnSpLocks/>
          </p:cNvCxnSpPr>
          <p:nvPr/>
        </p:nvCxnSpPr>
        <p:spPr>
          <a:xfrm>
            <a:off x="10848528" y="4227750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felt 34">
            <a:extLst>
              <a:ext uri="{FF2B5EF4-FFF2-40B4-BE49-F238E27FC236}">
                <a16:creationId xmlns:a16="http://schemas.microsoft.com/office/drawing/2014/main" id="{20E573E7-7934-5914-45FC-EC29600524A1}"/>
              </a:ext>
            </a:extLst>
          </p:cNvPr>
          <p:cNvSpPr txBox="1"/>
          <p:nvPr/>
        </p:nvSpPr>
        <p:spPr>
          <a:xfrm>
            <a:off x="8378775" y="4371765"/>
            <a:ext cx="475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Juni</a:t>
            </a: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852507E2-AE84-F219-175E-0E1732C02E1D}"/>
              </a:ext>
            </a:extLst>
          </p:cNvPr>
          <p:cNvSpPr txBox="1"/>
          <p:nvPr/>
        </p:nvSpPr>
        <p:spPr>
          <a:xfrm>
            <a:off x="9514026" y="4398113"/>
            <a:ext cx="475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Juli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4617FD2E-C04D-FAB3-FB66-9F82394B6CE1}"/>
              </a:ext>
            </a:extLst>
          </p:cNvPr>
          <p:cNvSpPr txBox="1"/>
          <p:nvPr/>
        </p:nvSpPr>
        <p:spPr>
          <a:xfrm>
            <a:off x="10477748" y="4365104"/>
            <a:ext cx="741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August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3C9D4809-0B0B-3E95-69CB-4577F8A19DF6}"/>
              </a:ext>
            </a:extLst>
          </p:cNvPr>
          <p:cNvSpPr txBox="1"/>
          <p:nvPr/>
        </p:nvSpPr>
        <p:spPr>
          <a:xfrm>
            <a:off x="10200456" y="1916832"/>
            <a:ext cx="1296144" cy="1169551"/>
          </a:xfrm>
          <a:custGeom>
            <a:avLst/>
            <a:gdLst>
              <a:gd name="connsiteX0" fmla="*/ 0 w 1296144"/>
              <a:gd name="connsiteY0" fmla="*/ 0 h 1169551"/>
              <a:gd name="connsiteX1" fmla="*/ 635111 w 1296144"/>
              <a:gd name="connsiteY1" fmla="*/ 0 h 1169551"/>
              <a:gd name="connsiteX2" fmla="*/ 1296144 w 1296144"/>
              <a:gd name="connsiteY2" fmla="*/ 0 h 1169551"/>
              <a:gd name="connsiteX3" fmla="*/ 1296144 w 1296144"/>
              <a:gd name="connsiteY3" fmla="*/ 596471 h 1169551"/>
              <a:gd name="connsiteX4" fmla="*/ 1296144 w 1296144"/>
              <a:gd name="connsiteY4" fmla="*/ 1169551 h 1169551"/>
              <a:gd name="connsiteX5" fmla="*/ 648072 w 1296144"/>
              <a:gd name="connsiteY5" fmla="*/ 1169551 h 1169551"/>
              <a:gd name="connsiteX6" fmla="*/ 0 w 1296144"/>
              <a:gd name="connsiteY6" fmla="*/ 1169551 h 1169551"/>
              <a:gd name="connsiteX7" fmla="*/ 0 w 1296144"/>
              <a:gd name="connsiteY7" fmla="*/ 584776 h 1169551"/>
              <a:gd name="connsiteX8" fmla="*/ 0 w 1296144"/>
              <a:gd name="connsiteY8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144" h="1169551" fill="none" extrusionOk="0">
                <a:moveTo>
                  <a:pt x="0" y="0"/>
                </a:moveTo>
                <a:cubicBezTo>
                  <a:pt x="180681" y="-31010"/>
                  <a:pt x="374413" y="10519"/>
                  <a:pt x="635111" y="0"/>
                </a:cubicBezTo>
                <a:cubicBezTo>
                  <a:pt x="895809" y="-10519"/>
                  <a:pt x="1050401" y="-25850"/>
                  <a:pt x="1296144" y="0"/>
                </a:cubicBezTo>
                <a:cubicBezTo>
                  <a:pt x="1305827" y="276930"/>
                  <a:pt x="1270574" y="456170"/>
                  <a:pt x="1296144" y="596471"/>
                </a:cubicBezTo>
                <a:cubicBezTo>
                  <a:pt x="1321714" y="736772"/>
                  <a:pt x="1314186" y="909576"/>
                  <a:pt x="1296144" y="1169551"/>
                </a:cubicBezTo>
                <a:cubicBezTo>
                  <a:pt x="1121981" y="1138539"/>
                  <a:pt x="832198" y="1148799"/>
                  <a:pt x="648072" y="1169551"/>
                </a:cubicBezTo>
                <a:cubicBezTo>
                  <a:pt x="463946" y="1190303"/>
                  <a:pt x="200479" y="1148829"/>
                  <a:pt x="0" y="1169551"/>
                </a:cubicBezTo>
                <a:cubicBezTo>
                  <a:pt x="18573" y="955930"/>
                  <a:pt x="8177" y="805490"/>
                  <a:pt x="0" y="584776"/>
                </a:cubicBezTo>
                <a:cubicBezTo>
                  <a:pt x="-8177" y="364062"/>
                  <a:pt x="21188" y="145857"/>
                  <a:pt x="0" y="0"/>
                </a:cubicBezTo>
                <a:close/>
              </a:path>
              <a:path w="1296144" h="1169551" stroke="0" extrusionOk="0">
                <a:moveTo>
                  <a:pt x="0" y="0"/>
                </a:moveTo>
                <a:cubicBezTo>
                  <a:pt x="147210" y="-9347"/>
                  <a:pt x="446938" y="-26043"/>
                  <a:pt x="648072" y="0"/>
                </a:cubicBezTo>
                <a:cubicBezTo>
                  <a:pt x="849206" y="26043"/>
                  <a:pt x="1154254" y="-20751"/>
                  <a:pt x="1296144" y="0"/>
                </a:cubicBezTo>
                <a:cubicBezTo>
                  <a:pt x="1303476" y="186751"/>
                  <a:pt x="1274380" y="399830"/>
                  <a:pt x="1296144" y="549689"/>
                </a:cubicBezTo>
                <a:cubicBezTo>
                  <a:pt x="1317908" y="699548"/>
                  <a:pt x="1315575" y="917327"/>
                  <a:pt x="1296144" y="1169551"/>
                </a:cubicBezTo>
                <a:cubicBezTo>
                  <a:pt x="1116586" y="1183764"/>
                  <a:pt x="891735" y="1175625"/>
                  <a:pt x="635111" y="1169551"/>
                </a:cubicBezTo>
                <a:cubicBezTo>
                  <a:pt x="378487" y="1163477"/>
                  <a:pt x="259264" y="1192771"/>
                  <a:pt x="0" y="1169551"/>
                </a:cubicBezTo>
                <a:cubicBezTo>
                  <a:pt x="1442" y="946441"/>
                  <a:pt x="8743" y="839193"/>
                  <a:pt x="0" y="584776"/>
                </a:cubicBezTo>
                <a:cubicBezTo>
                  <a:pt x="-8743" y="330360"/>
                  <a:pt x="-25993" y="24714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2283573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27. august</a:t>
            </a:r>
          </a:p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Endelig vedtagelse af Kommuneplan 2025-2037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B86EE754-80E8-F1E0-0769-7F2B327D4DE2}"/>
              </a:ext>
            </a:extLst>
          </p:cNvPr>
          <p:cNvSpPr txBox="1"/>
          <p:nvPr/>
        </p:nvSpPr>
        <p:spPr>
          <a:xfrm>
            <a:off x="6456039" y="3613668"/>
            <a:ext cx="2160241" cy="307777"/>
          </a:xfrm>
          <a:custGeom>
            <a:avLst/>
            <a:gdLst>
              <a:gd name="connsiteX0" fmla="*/ 0 w 2160241"/>
              <a:gd name="connsiteY0" fmla="*/ 0 h 307777"/>
              <a:gd name="connsiteX1" fmla="*/ 475253 w 2160241"/>
              <a:gd name="connsiteY1" fmla="*/ 0 h 307777"/>
              <a:gd name="connsiteX2" fmla="*/ 1036916 w 2160241"/>
              <a:gd name="connsiteY2" fmla="*/ 0 h 307777"/>
              <a:gd name="connsiteX3" fmla="*/ 1576976 w 2160241"/>
              <a:gd name="connsiteY3" fmla="*/ 0 h 307777"/>
              <a:gd name="connsiteX4" fmla="*/ 2160241 w 2160241"/>
              <a:gd name="connsiteY4" fmla="*/ 0 h 307777"/>
              <a:gd name="connsiteX5" fmla="*/ 2160241 w 2160241"/>
              <a:gd name="connsiteY5" fmla="*/ 307777 h 307777"/>
              <a:gd name="connsiteX6" fmla="*/ 1598578 w 2160241"/>
              <a:gd name="connsiteY6" fmla="*/ 307777 h 307777"/>
              <a:gd name="connsiteX7" fmla="*/ 1080121 w 2160241"/>
              <a:gd name="connsiteY7" fmla="*/ 307777 h 307777"/>
              <a:gd name="connsiteX8" fmla="*/ 496855 w 2160241"/>
              <a:gd name="connsiteY8" fmla="*/ 307777 h 307777"/>
              <a:gd name="connsiteX9" fmla="*/ 0 w 2160241"/>
              <a:gd name="connsiteY9" fmla="*/ 307777 h 307777"/>
              <a:gd name="connsiteX10" fmla="*/ 0 w 2160241"/>
              <a:gd name="connsiteY10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0241" h="307777" fill="none" extrusionOk="0">
                <a:moveTo>
                  <a:pt x="0" y="0"/>
                </a:moveTo>
                <a:cubicBezTo>
                  <a:pt x="223917" y="-5989"/>
                  <a:pt x="348611" y="-6064"/>
                  <a:pt x="475253" y="0"/>
                </a:cubicBezTo>
                <a:cubicBezTo>
                  <a:pt x="601895" y="6064"/>
                  <a:pt x="785056" y="-3542"/>
                  <a:pt x="1036916" y="0"/>
                </a:cubicBezTo>
                <a:cubicBezTo>
                  <a:pt x="1288776" y="3542"/>
                  <a:pt x="1382390" y="20657"/>
                  <a:pt x="1576976" y="0"/>
                </a:cubicBezTo>
                <a:cubicBezTo>
                  <a:pt x="1771562" y="-20657"/>
                  <a:pt x="2035739" y="-18724"/>
                  <a:pt x="2160241" y="0"/>
                </a:cubicBezTo>
                <a:cubicBezTo>
                  <a:pt x="2146928" y="122565"/>
                  <a:pt x="2155466" y="235125"/>
                  <a:pt x="2160241" y="307777"/>
                </a:cubicBezTo>
                <a:cubicBezTo>
                  <a:pt x="1936087" y="302340"/>
                  <a:pt x="1779674" y="333050"/>
                  <a:pt x="1598578" y="307777"/>
                </a:cubicBezTo>
                <a:cubicBezTo>
                  <a:pt x="1417482" y="282504"/>
                  <a:pt x="1247835" y="287157"/>
                  <a:pt x="1080121" y="307777"/>
                </a:cubicBezTo>
                <a:cubicBezTo>
                  <a:pt x="912407" y="328397"/>
                  <a:pt x="662263" y="291543"/>
                  <a:pt x="496855" y="307777"/>
                </a:cubicBezTo>
                <a:cubicBezTo>
                  <a:pt x="331447" y="324011"/>
                  <a:pt x="111726" y="328223"/>
                  <a:pt x="0" y="307777"/>
                </a:cubicBezTo>
                <a:cubicBezTo>
                  <a:pt x="13133" y="197936"/>
                  <a:pt x="-9843" y="139422"/>
                  <a:pt x="0" y="0"/>
                </a:cubicBezTo>
                <a:close/>
              </a:path>
              <a:path w="2160241" h="307777" stroke="0" extrusionOk="0">
                <a:moveTo>
                  <a:pt x="0" y="0"/>
                </a:moveTo>
                <a:cubicBezTo>
                  <a:pt x="193034" y="12756"/>
                  <a:pt x="389271" y="-2905"/>
                  <a:pt x="561663" y="0"/>
                </a:cubicBezTo>
                <a:cubicBezTo>
                  <a:pt x="734055" y="2905"/>
                  <a:pt x="891408" y="12244"/>
                  <a:pt x="1123325" y="0"/>
                </a:cubicBezTo>
                <a:cubicBezTo>
                  <a:pt x="1355242" y="-12244"/>
                  <a:pt x="1400311" y="-20081"/>
                  <a:pt x="1641783" y="0"/>
                </a:cubicBezTo>
                <a:cubicBezTo>
                  <a:pt x="1883255" y="20081"/>
                  <a:pt x="2033244" y="17278"/>
                  <a:pt x="2160241" y="0"/>
                </a:cubicBezTo>
                <a:cubicBezTo>
                  <a:pt x="2160527" y="80965"/>
                  <a:pt x="2159840" y="237864"/>
                  <a:pt x="2160241" y="307777"/>
                </a:cubicBezTo>
                <a:cubicBezTo>
                  <a:pt x="1953085" y="316381"/>
                  <a:pt x="1759924" y="292666"/>
                  <a:pt x="1620181" y="307777"/>
                </a:cubicBezTo>
                <a:cubicBezTo>
                  <a:pt x="1480438" y="322888"/>
                  <a:pt x="1340997" y="284279"/>
                  <a:pt x="1080121" y="307777"/>
                </a:cubicBezTo>
                <a:cubicBezTo>
                  <a:pt x="819245" y="331275"/>
                  <a:pt x="736404" y="299342"/>
                  <a:pt x="583265" y="307777"/>
                </a:cubicBezTo>
                <a:cubicBezTo>
                  <a:pt x="430126" y="316212"/>
                  <a:pt x="176157" y="303333"/>
                  <a:pt x="0" y="307777"/>
                </a:cubicBezTo>
                <a:cubicBezTo>
                  <a:pt x="-14827" y="241811"/>
                  <a:pt x="8332" y="150386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064850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Høring </a:t>
            </a:r>
            <a:r>
              <a:rPr lang="da-DK" sz="1400" dirty="0">
                <a:solidFill>
                  <a:schemeClr val="accent3">
                    <a:lumMod val="75000"/>
                  </a:schemeClr>
                </a:solidFill>
                <a:latin typeface="Neao Sans"/>
              </a:rPr>
              <a:t>(inkl. online møde)</a:t>
            </a:r>
            <a:endParaRPr lang="da-DK" dirty="0">
              <a:solidFill>
                <a:schemeClr val="accent3">
                  <a:lumMod val="75000"/>
                </a:schemeClr>
              </a:solidFill>
              <a:latin typeface="Neao Sans"/>
            </a:endParaRPr>
          </a:p>
        </p:txBody>
      </p: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3D354CF7-266B-401A-2988-53F3C0952795}"/>
              </a:ext>
            </a:extLst>
          </p:cNvPr>
          <p:cNvCxnSpPr>
            <a:cxnSpLocks/>
          </p:cNvCxnSpPr>
          <p:nvPr/>
        </p:nvCxnSpPr>
        <p:spPr>
          <a:xfrm>
            <a:off x="11210446" y="3083192"/>
            <a:ext cx="0" cy="1044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felt 43">
            <a:extLst>
              <a:ext uri="{FF2B5EF4-FFF2-40B4-BE49-F238E27FC236}">
                <a16:creationId xmlns:a16="http://schemas.microsoft.com/office/drawing/2014/main" id="{F245FBB3-86E4-2029-68A7-3D1B6F803DB2}"/>
              </a:ext>
            </a:extLst>
          </p:cNvPr>
          <p:cNvSpPr txBox="1"/>
          <p:nvPr/>
        </p:nvSpPr>
        <p:spPr>
          <a:xfrm>
            <a:off x="5591944" y="1918514"/>
            <a:ext cx="1296144" cy="1169551"/>
          </a:xfrm>
          <a:custGeom>
            <a:avLst/>
            <a:gdLst>
              <a:gd name="connsiteX0" fmla="*/ 0 w 1296144"/>
              <a:gd name="connsiteY0" fmla="*/ 0 h 1169551"/>
              <a:gd name="connsiteX1" fmla="*/ 635111 w 1296144"/>
              <a:gd name="connsiteY1" fmla="*/ 0 h 1169551"/>
              <a:gd name="connsiteX2" fmla="*/ 1296144 w 1296144"/>
              <a:gd name="connsiteY2" fmla="*/ 0 h 1169551"/>
              <a:gd name="connsiteX3" fmla="*/ 1296144 w 1296144"/>
              <a:gd name="connsiteY3" fmla="*/ 596471 h 1169551"/>
              <a:gd name="connsiteX4" fmla="*/ 1296144 w 1296144"/>
              <a:gd name="connsiteY4" fmla="*/ 1169551 h 1169551"/>
              <a:gd name="connsiteX5" fmla="*/ 648072 w 1296144"/>
              <a:gd name="connsiteY5" fmla="*/ 1169551 h 1169551"/>
              <a:gd name="connsiteX6" fmla="*/ 0 w 1296144"/>
              <a:gd name="connsiteY6" fmla="*/ 1169551 h 1169551"/>
              <a:gd name="connsiteX7" fmla="*/ 0 w 1296144"/>
              <a:gd name="connsiteY7" fmla="*/ 584776 h 1169551"/>
              <a:gd name="connsiteX8" fmla="*/ 0 w 1296144"/>
              <a:gd name="connsiteY8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6144" h="1169551" fill="none" extrusionOk="0">
                <a:moveTo>
                  <a:pt x="0" y="0"/>
                </a:moveTo>
                <a:cubicBezTo>
                  <a:pt x="180681" y="-31010"/>
                  <a:pt x="374413" y="10519"/>
                  <a:pt x="635111" y="0"/>
                </a:cubicBezTo>
                <a:cubicBezTo>
                  <a:pt x="895809" y="-10519"/>
                  <a:pt x="1050401" y="-25850"/>
                  <a:pt x="1296144" y="0"/>
                </a:cubicBezTo>
                <a:cubicBezTo>
                  <a:pt x="1305827" y="276930"/>
                  <a:pt x="1270574" y="456170"/>
                  <a:pt x="1296144" y="596471"/>
                </a:cubicBezTo>
                <a:cubicBezTo>
                  <a:pt x="1321714" y="736772"/>
                  <a:pt x="1314186" y="909576"/>
                  <a:pt x="1296144" y="1169551"/>
                </a:cubicBezTo>
                <a:cubicBezTo>
                  <a:pt x="1121981" y="1138539"/>
                  <a:pt x="832198" y="1148799"/>
                  <a:pt x="648072" y="1169551"/>
                </a:cubicBezTo>
                <a:cubicBezTo>
                  <a:pt x="463946" y="1190303"/>
                  <a:pt x="200479" y="1148829"/>
                  <a:pt x="0" y="1169551"/>
                </a:cubicBezTo>
                <a:cubicBezTo>
                  <a:pt x="18573" y="955930"/>
                  <a:pt x="8177" y="805490"/>
                  <a:pt x="0" y="584776"/>
                </a:cubicBezTo>
                <a:cubicBezTo>
                  <a:pt x="-8177" y="364062"/>
                  <a:pt x="21188" y="145857"/>
                  <a:pt x="0" y="0"/>
                </a:cubicBezTo>
                <a:close/>
              </a:path>
              <a:path w="1296144" h="1169551" stroke="0" extrusionOk="0">
                <a:moveTo>
                  <a:pt x="0" y="0"/>
                </a:moveTo>
                <a:cubicBezTo>
                  <a:pt x="147210" y="-9347"/>
                  <a:pt x="446938" y="-26043"/>
                  <a:pt x="648072" y="0"/>
                </a:cubicBezTo>
                <a:cubicBezTo>
                  <a:pt x="849206" y="26043"/>
                  <a:pt x="1154254" y="-20751"/>
                  <a:pt x="1296144" y="0"/>
                </a:cubicBezTo>
                <a:cubicBezTo>
                  <a:pt x="1303476" y="186751"/>
                  <a:pt x="1274380" y="399830"/>
                  <a:pt x="1296144" y="549689"/>
                </a:cubicBezTo>
                <a:cubicBezTo>
                  <a:pt x="1317908" y="699548"/>
                  <a:pt x="1315575" y="917327"/>
                  <a:pt x="1296144" y="1169551"/>
                </a:cubicBezTo>
                <a:cubicBezTo>
                  <a:pt x="1116586" y="1183764"/>
                  <a:pt x="891735" y="1175625"/>
                  <a:pt x="635111" y="1169551"/>
                </a:cubicBezTo>
                <a:cubicBezTo>
                  <a:pt x="378487" y="1163477"/>
                  <a:pt x="259264" y="1192771"/>
                  <a:pt x="0" y="1169551"/>
                </a:cubicBezTo>
                <a:cubicBezTo>
                  <a:pt x="1442" y="946441"/>
                  <a:pt x="8743" y="839193"/>
                  <a:pt x="0" y="584776"/>
                </a:cubicBezTo>
                <a:cubicBezTo>
                  <a:pt x="-8743" y="330360"/>
                  <a:pt x="-25993" y="24714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2283573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a-DK" sz="1400" b="1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26. marts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Vedtagelse af forslag til Kommuneplan 2025-2037</a:t>
            </a:r>
          </a:p>
        </p:txBody>
      </p: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8F929DAE-34EB-958C-E6A9-ED8759F0E09F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6240016" y="3088065"/>
            <a:ext cx="0" cy="1042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felt 48">
            <a:extLst>
              <a:ext uri="{FF2B5EF4-FFF2-40B4-BE49-F238E27FC236}">
                <a16:creationId xmlns:a16="http://schemas.microsoft.com/office/drawing/2014/main" id="{60F955F9-9941-3381-6D6F-D7CBC40C757F}"/>
              </a:ext>
            </a:extLst>
          </p:cNvPr>
          <p:cNvSpPr txBox="1"/>
          <p:nvPr/>
        </p:nvSpPr>
        <p:spPr>
          <a:xfrm>
            <a:off x="8688288" y="3605270"/>
            <a:ext cx="2088232" cy="307777"/>
          </a:xfrm>
          <a:custGeom>
            <a:avLst/>
            <a:gdLst>
              <a:gd name="connsiteX0" fmla="*/ 0 w 2088232"/>
              <a:gd name="connsiteY0" fmla="*/ 0 h 307777"/>
              <a:gd name="connsiteX1" fmla="*/ 675195 w 2088232"/>
              <a:gd name="connsiteY1" fmla="*/ 0 h 307777"/>
              <a:gd name="connsiteX2" fmla="*/ 1371272 w 2088232"/>
              <a:gd name="connsiteY2" fmla="*/ 0 h 307777"/>
              <a:gd name="connsiteX3" fmla="*/ 2088232 w 2088232"/>
              <a:gd name="connsiteY3" fmla="*/ 0 h 307777"/>
              <a:gd name="connsiteX4" fmla="*/ 2088232 w 2088232"/>
              <a:gd name="connsiteY4" fmla="*/ 307777 h 307777"/>
              <a:gd name="connsiteX5" fmla="*/ 1413037 w 2088232"/>
              <a:gd name="connsiteY5" fmla="*/ 307777 h 307777"/>
              <a:gd name="connsiteX6" fmla="*/ 696077 w 2088232"/>
              <a:gd name="connsiteY6" fmla="*/ 307777 h 307777"/>
              <a:gd name="connsiteX7" fmla="*/ 0 w 2088232"/>
              <a:gd name="connsiteY7" fmla="*/ 307777 h 307777"/>
              <a:gd name="connsiteX8" fmla="*/ 0 w 2088232"/>
              <a:gd name="connsiteY8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8232" h="307777" fill="none" extrusionOk="0">
                <a:moveTo>
                  <a:pt x="0" y="0"/>
                </a:moveTo>
                <a:cubicBezTo>
                  <a:pt x="323846" y="3102"/>
                  <a:pt x="433798" y="-22859"/>
                  <a:pt x="675195" y="0"/>
                </a:cubicBezTo>
                <a:cubicBezTo>
                  <a:pt x="916592" y="22859"/>
                  <a:pt x="1154252" y="16848"/>
                  <a:pt x="1371272" y="0"/>
                </a:cubicBezTo>
                <a:cubicBezTo>
                  <a:pt x="1588292" y="-16848"/>
                  <a:pt x="1824386" y="-13729"/>
                  <a:pt x="2088232" y="0"/>
                </a:cubicBezTo>
                <a:cubicBezTo>
                  <a:pt x="2099703" y="120633"/>
                  <a:pt x="2081361" y="155186"/>
                  <a:pt x="2088232" y="307777"/>
                </a:cubicBezTo>
                <a:cubicBezTo>
                  <a:pt x="1873571" y="303799"/>
                  <a:pt x="1586949" y="333353"/>
                  <a:pt x="1413037" y="307777"/>
                </a:cubicBezTo>
                <a:cubicBezTo>
                  <a:pt x="1239125" y="282201"/>
                  <a:pt x="1053122" y="294166"/>
                  <a:pt x="696077" y="307777"/>
                </a:cubicBezTo>
                <a:cubicBezTo>
                  <a:pt x="339032" y="321388"/>
                  <a:pt x="298079" y="303732"/>
                  <a:pt x="0" y="307777"/>
                </a:cubicBezTo>
                <a:cubicBezTo>
                  <a:pt x="14376" y="184424"/>
                  <a:pt x="9759" y="102698"/>
                  <a:pt x="0" y="0"/>
                </a:cubicBezTo>
                <a:close/>
              </a:path>
              <a:path w="2088232" h="307777" stroke="0" extrusionOk="0">
                <a:moveTo>
                  <a:pt x="0" y="0"/>
                </a:moveTo>
                <a:cubicBezTo>
                  <a:pt x="353955" y="10646"/>
                  <a:pt x="477694" y="16961"/>
                  <a:pt x="716960" y="0"/>
                </a:cubicBezTo>
                <a:cubicBezTo>
                  <a:pt x="956226" y="-16961"/>
                  <a:pt x="1194149" y="23761"/>
                  <a:pt x="1433919" y="0"/>
                </a:cubicBezTo>
                <a:cubicBezTo>
                  <a:pt x="1673689" y="-23761"/>
                  <a:pt x="1803174" y="12255"/>
                  <a:pt x="2088232" y="0"/>
                </a:cubicBezTo>
                <a:cubicBezTo>
                  <a:pt x="2083691" y="122411"/>
                  <a:pt x="2095109" y="236949"/>
                  <a:pt x="2088232" y="307777"/>
                </a:cubicBezTo>
                <a:cubicBezTo>
                  <a:pt x="1833707" y="301001"/>
                  <a:pt x="1704692" y="279732"/>
                  <a:pt x="1454802" y="307777"/>
                </a:cubicBezTo>
                <a:cubicBezTo>
                  <a:pt x="1204912" y="335823"/>
                  <a:pt x="963949" y="318593"/>
                  <a:pt x="758724" y="307777"/>
                </a:cubicBezTo>
                <a:cubicBezTo>
                  <a:pt x="553499" y="296961"/>
                  <a:pt x="244349" y="316649"/>
                  <a:pt x="0" y="307777"/>
                </a:cubicBezTo>
                <a:cubicBezTo>
                  <a:pt x="-2977" y="209888"/>
                  <a:pt x="-2727" y="11306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064850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Tilretning</a:t>
            </a:r>
            <a:endParaRPr lang="da-DK" dirty="0">
              <a:solidFill>
                <a:schemeClr val="accent1">
                  <a:lumMod val="50000"/>
                </a:schemeClr>
              </a:solidFill>
              <a:latin typeface="Neao Sans"/>
            </a:endParaRP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0BB7E23C-385A-DA32-B565-C9CF4214D2A7}"/>
              </a:ext>
            </a:extLst>
          </p:cNvPr>
          <p:cNvSpPr txBox="1"/>
          <p:nvPr/>
        </p:nvSpPr>
        <p:spPr>
          <a:xfrm>
            <a:off x="1950566" y="3619787"/>
            <a:ext cx="3281337" cy="307777"/>
          </a:xfrm>
          <a:custGeom>
            <a:avLst/>
            <a:gdLst>
              <a:gd name="connsiteX0" fmla="*/ 0 w 3281337"/>
              <a:gd name="connsiteY0" fmla="*/ 0 h 307777"/>
              <a:gd name="connsiteX1" fmla="*/ 721894 w 3281337"/>
              <a:gd name="connsiteY1" fmla="*/ 0 h 307777"/>
              <a:gd name="connsiteX2" fmla="*/ 1279721 w 3281337"/>
              <a:gd name="connsiteY2" fmla="*/ 0 h 307777"/>
              <a:gd name="connsiteX3" fmla="*/ 1837549 w 3281337"/>
              <a:gd name="connsiteY3" fmla="*/ 0 h 307777"/>
              <a:gd name="connsiteX4" fmla="*/ 2559443 w 3281337"/>
              <a:gd name="connsiteY4" fmla="*/ 0 h 307777"/>
              <a:gd name="connsiteX5" fmla="*/ 3281337 w 3281337"/>
              <a:gd name="connsiteY5" fmla="*/ 0 h 307777"/>
              <a:gd name="connsiteX6" fmla="*/ 3281337 w 3281337"/>
              <a:gd name="connsiteY6" fmla="*/ 307777 h 307777"/>
              <a:gd name="connsiteX7" fmla="*/ 2559443 w 3281337"/>
              <a:gd name="connsiteY7" fmla="*/ 307777 h 307777"/>
              <a:gd name="connsiteX8" fmla="*/ 1870362 w 3281337"/>
              <a:gd name="connsiteY8" fmla="*/ 307777 h 307777"/>
              <a:gd name="connsiteX9" fmla="*/ 1181281 w 3281337"/>
              <a:gd name="connsiteY9" fmla="*/ 307777 h 307777"/>
              <a:gd name="connsiteX10" fmla="*/ 623454 w 3281337"/>
              <a:gd name="connsiteY10" fmla="*/ 307777 h 307777"/>
              <a:gd name="connsiteX11" fmla="*/ 0 w 3281337"/>
              <a:gd name="connsiteY11" fmla="*/ 307777 h 307777"/>
              <a:gd name="connsiteX12" fmla="*/ 0 w 3281337"/>
              <a:gd name="connsiteY12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1337" h="307777" fill="none" extrusionOk="0">
                <a:moveTo>
                  <a:pt x="0" y="0"/>
                </a:moveTo>
                <a:cubicBezTo>
                  <a:pt x="244125" y="-22350"/>
                  <a:pt x="481059" y="-4354"/>
                  <a:pt x="721894" y="0"/>
                </a:cubicBezTo>
                <a:cubicBezTo>
                  <a:pt x="962729" y="4354"/>
                  <a:pt x="1114930" y="-22583"/>
                  <a:pt x="1279721" y="0"/>
                </a:cubicBezTo>
                <a:cubicBezTo>
                  <a:pt x="1444512" y="22583"/>
                  <a:pt x="1587827" y="-2042"/>
                  <a:pt x="1837549" y="0"/>
                </a:cubicBezTo>
                <a:cubicBezTo>
                  <a:pt x="2087271" y="2042"/>
                  <a:pt x="2411606" y="-1462"/>
                  <a:pt x="2559443" y="0"/>
                </a:cubicBezTo>
                <a:cubicBezTo>
                  <a:pt x="2707280" y="1462"/>
                  <a:pt x="3034135" y="-23992"/>
                  <a:pt x="3281337" y="0"/>
                </a:cubicBezTo>
                <a:cubicBezTo>
                  <a:pt x="3271578" y="112746"/>
                  <a:pt x="3274038" y="232882"/>
                  <a:pt x="3281337" y="307777"/>
                </a:cubicBezTo>
                <a:cubicBezTo>
                  <a:pt x="2986061" y="296799"/>
                  <a:pt x="2822721" y="296396"/>
                  <a:pt x="2559443" y="307777"/>
                </a:cubicBezTo>
                <a:cubicBezTo>
                  <a:pt x="2296165" y="319158"/>
                  <a:pt x="2179502" y="295778"/>
                  <a:pt x="1870362" y="307777"/>
                </a:cubicBezTo>
                <a:cubicBezTo>
                  <a:pt x="1561222" y="319776"/>
                  <a:pt x="1509346" y="276927"/>
                  <a:pt x="1181281" y="307777"/>
                </a:cubicBezTo>
                <a:cubicBezTo>
                  <a:pt x="853216" y="338627"/>
                  <a:pt x="754478" y="334269"/>
                  <a:pt x="623454" y="307777"/>
                </a:cubicBezTo>
                <a:cubicBezTo>
                  <a:pt x="492430" y="281285"/>
                  <a:pt x="287106" y="326363"/>
                  <a:pt x="0" y="307777"/>
                </a:cubicBezTo>
                <a:cubicBezTo>
                  <a:pt x="1512" y="190954"/>
                  <a:pt x="6750" y="138691"/>
                  <a:pt x="0" y="0"/>
                </a:cubicBezTo>
                <a:close/>
              </a:path>
              <a:path w="3281337" h="307777" stroke="0" extrusionOk="0">
                <a:moveTo>
                  <a:pt x="0" y="0"/>
                </a:moveTo>
                <a:cubicBezTo>
                  <a:pt x="142814" y="-14180"/>
                  <a:pt x="515706" y="17005"/>
                  <a:pt x="689081" y="0"/>
                </a:cubicBezTo>
                <a:cubicBezTo>
                  <a:pt x="862456" y="-17005"/>
                  <a:pt x="1140486" y="-25986"/>
                  <a:pt x="1378162" y="0"/>
                </a:cubicBezTo>
                <a:cubicBezTo>
                  <a:pt x="1615838" y="25986"/>
                  <a:pt x="1700251" y="319"/>
                  <a:pt x="2001616" y="0"/>
                </a:cubicBezTo>
                <a:cubicBezTo>
                  <a:pt x="2302981" y="-319"/>
                  <a:pt x="2310537" y="-11579"/>
                  <a:pt x="2559443" y="0"/>
                </a:cubicBezTo>
                <a:cubicBezTo>
                  <a:pt x="2808349" y="11579"/>
                  <a:pt x="3025404" y="32034"/>
                  <a:pt x="3281337" y="0"/>
                </a:cubicBezTo>
                <a:cubicBezTo>
                  <a:pt x="3294853" y="148782"/>
                  <a:pt x="3287499" y="233096"/>
                  <a:pt x="3281337" y="307777"/>
                </a:cubicBezTo>
                <a:cubicBezTo>
                  <a:pt x="3036130" y="305710"/>
                  <a:pt x="2969488" y="331431"/>
                  <a:pt x="2723510" y="307777"/>
                </a:cubicBezTo>
                <a:cubicBezTo>
                  <a:pt x="2477532" y="284123"/>
                  <a:pt x="2294681" y="278428"/>
                  <a:pt x="2132869" y="307777"/>
                </a:cubicBezTo>
                <a:cubicBezTo>
                  <a:pt x="1971057" y="337126"/>
                  <a:pt x="1758990" y="278297"/>
                  <a:pt x="1476602" y="307777"/>
                </a:cubicBezTo>
                <a:cubicBezTo>
                  <a:pt x="1194214" y="337257"/>
                  <a:pt x="1077307" y="298573"/>
                  <a:pt x="853148" y="307777"/>
                </a:cubicBezTo>
                <a:cubicBezTo>
                  <a:pt x="628989" y="316981"/>
                  <a:pt x="387950" y="349465"/>
                  <a:pt x="0" y="307777"/>
                </a:cubicBezTo>
                <a:cubicBezTo>
                  <a:pt x="1600" y="166236"/>
                  <a:pt x="1764" y="11351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0648505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Neao Sans"/>
              </a:rPr>
              <a:t>Revision af Kommuneplan 2021-2033</a:t>
            </a:r>
            <a:endParaRPr lang="da-DK" dirty="0">
              <a:solidFill>
                <a:schemeClr val="accent1">
                  <a:lumMod val="50000"/>
                </a:schemeClr>
              </a:solidFill>
              <a:latin typeface="Neao Sans"/>
            </a:endParaRPr>
          </a:p>
        </p:txBody>
      </p: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38D62D7B-31B7-2B3D-1D9F-61BFCEA221F7}"/>
              </a:ext>
            </a:extLst>
          </p:cNvPr>
          <p:cNvCxnSpPr>
            <a:cxnSpLocks/>
          </p:cNvCxnSpPr>
          <p:nvPr/>
        </p:nvCxnSpPr>
        <p:spPr>
          <a:xfrm>
            <a:off x="1973542" y="4227752"/>
            <a:ext cx="0" cy="144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kstfelt 89">
            <a:extLst>
              <a:ext uri="{FF2B5EF4-FFF2-40B4-BE49-F238E27FC236}">
                <a16:creationId xmlns:a16="http://schemas.microsoft.com/office/drawing/2014/main" id="{E9FA4A43-1608-0BC1-150D-C24E2FA66383}"/>
              </a:ext>
            </a:extLst>
          </p:cNvPr>
          <p:cNvSpPr txBox="1"/>
          <p:nvPr/>
        </p:nvSpPr>
        <p:spPr>
          <a:xfrm>
            <a:off x="1703513" y="4371765"/>
            <a:ext cx="54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accent1"/>
                </a:solidFill>
                <a:latin typeface="Neao Sans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94140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504000"/>
          </a:xfrm>
        </p:spPr>
        <p:txBody>
          <a:bodyPr/>
          <a:lstStyle/>
          <a:p>
            <a:r>
              <a:rPr lang="da-DK" sz="3200" b="1" dirty="0">
                <a:solidFill>
                  <a:srgbClr val="007071"/>
                </a:solidFill>
              </a:rPr>
              <a:t>Hvad bestod revisionen i?</a:t>
            </a:r>
          </a:p>
        </p:txBody>
      </p:sp>
      <p:sp>
        <p:nvSpPr>
          <p:cNvPr id="9" name="Pladsholder til indhold 4">
            <a:extLst>
              <a:ext uri="{FF2B5EF4-FFF2-40B4-BE49-F238E27FC236}">
                <a16:creationId xmlns:a16="http://schemas.microsoft.com/office/drawing/2014/main" id="{5778178B-78F2-7E22-F7B1-3A6B0932524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56000" y="2016000"/>
            <a:ext cx="5204421" cy="374400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 Tre temamøder med politikerne (MTP og ØK)</a:t>
            </a:r>
          </a:p>
          <a:p>
            <a:pPr marL="0" indent="0">
              <a:buNone/>
            </a:pPr>
            <a:endParaRPr lang="da-DK" sz="500" dirty="0"/>
          </a:p>
          <a:p>
            <a:pPr marL="0" indent="0">
              <a:buNone/>
            </a:pPr>
            <a:r>
              <a:rPr lang="da-DK" dirty="0"/>
              <a:t>              </a:t>
            </a:r>
            <a:br>
              <a:rPr lang="da-DK" dirty="0"/>
            </a:br>
            <a:r>
              <a:rPr lang="da-DK" dirty="0"/>
              <a:t>               VE (+ bustur) </a:t>
            </a:r>
            <a:br>
              <a:rPr lang="da-DK" dirty="0"/>
            </a:br>
            <a:r>
              <a:rPr lang="da-DK" dirty="0"/>
              <a:t>         </a:t>
            </a:r>
          </a:p>
          <a:p>
            <a:pPr marL="0" indent="0">
              <a:buNone/>
            </a:pPr>
            <a:r>
              <a:rPr lang="da-DK" dirty="0"/>
              <a:t>              Arealudlæg og vejreservationer 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              </a:t>
            </a:r>
            <a:r>
              <a:rPr lang="da-DK" dirty="0"/>
              <a:t>Det åbne land</a:t>
            </a: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Administrativt arbejde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Opdatering af al tekst og alle kort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4" name="Grafik 13" descr="Kvarter kontur">
            <a:extLst>
              <a:ext uri="{FF2B5EF4-FFF2-40B4-BE49-F238E27FC236}">
                <a16:creationId xmlns:a16="http://schemas.microsoft.com/office/drawing/2014/main" id="{0CEC4F29-E6F0-5E24-261C-CEB73302C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800" y="3079192"/>
            <a:ext cx="376520" cy="376520"/>
          </a:xfrm>
          <a:prstGeom prst="rect">
            <a:avLst/>
          </a:prstGeom>
        </p:spPr>
      </p:pic>
      <p:pic>
        <p:nvPicPr>
          <p:cNvPr id="15" name="Grafik 14" descr="Bakkescene kontur">
            <a:extLst>
              <a:ext uri="{FF2B5EF4-FFF2-40B4-BE49-F238E27FC236}">
                <a16:creationId xmlns:a16="http://schemas.microsoft.com/office/drawing/2014/main" id="{A73D885A-3AEB-AECC-08D6-CBD5C8BB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800" y="3671736"/>
            <a:ext cx="376520" cy="376520"/>
          </a:xfrm>
          <a:prstGeom prst="rect">
            <a:avLst/>
          </a:prstGeom>
        </p:spPr>
      </p:pic>
      <p:pic>
        <p:nvPicPr>
          <p:cNvPr id="16" name="Grafik 15" descr="Vindmøller kontur">
            <a:extLst>
              <a:ext uri="{FF2B5EF4-FFF2-40B4-BE49-F238E27FC236}">
                <a16:creationId xmlns:a16="http://schemas.microsoft.com/office/drawing/2014/main" id="{177B9F5A-2793-429B-32CA-F3BAFDD8FD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464" y="2420912"/>
            <a:ext cx="216000" cy="216000"/>
          </a:xfrm>
          <a:prstGeom prst="rect">
            <a:avLst/>
          </a:prstGeom>
        </p:spPr>
      </p:pic>
      <p:pic>
        <p:nvPicPr>
          <p:cNvPr id="12" name="Grafik 11" descr="Solpaneler kontur">
            <a:extLst>
              <a:ext uri="{FF2B5EF4-FFF2-40B4-BE49-F238E27FC236}">
                <a16:creationId xmlns:a16="http://schemas.microsoft.com/office/drawing/2014/main" id="{CFE8D615-3250-9B0D-6B81-BA4F54486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4800" y="2476416"/>
            <a:ext cx="376520" cy="37652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3C78373-4F5F-43E1-FF70-E715B81C1C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/>
          <a:stretch/>
        </p:blipFill>
        <p:spPr>
          <a:xfrm>
            <a:off x="6231581" y="1773232"/>
            <a:ext cx="5204421" cy="3744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283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504000"/>
          </a:xfrm>
        </p:spPr>
        <p:txBody>
          <a:bodyPr/>
          <a:lstStyle/>
          <a:p>
            <a:r>
              <a:rPr lang="da-DK" sz="3200" b="1" dirty="0">
                <a:solidFill>
                  <a:srgbClr val="007071"/>
                </a:solidFill>
              </a:rPr>
              <a:t>Hvad bestod revisionen i?</a:t>
            </a:r>
          </a:p>
        </p:txBody>
      </p:sp>
      <p:pic>
        <p:nvPicPr>
          <p:cNvPr id="35" name="Billede 34">
            <a:extLst>
              <a:ext uri="{FF2B5EF4-FFF2-40B4-BE49-F238E27FC236}">
                <a16:creationId xmlns:a16="http://schemas.microsoft.com/office/drawing/2014/main" id="{8E1EF950-3C1D-7AFA-1994-86EB5A3E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" y="1916832"/>
            <a:ext cx="8400256" cy="4505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Billede 35">
            <a:extLst>
              <a:ext uri="{FF2B5EF4-FFF2-40B4-BE49-F238E27FC236}">
                <a16:creationId xmlns:a16="http://schemas.microsoft.com/office/drawing/2014/main" id="{55AC1095-ED69-7A2C-8918-531F0A0B2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6" y="1700808"/>
            <a:ext cx="8481089" cy="491488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887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quarter" idx="12"/>
          </p:nvPr>
        </p:nvSpPr>
        <p:spPr>
          <a:xfrm>
            <a:off x="756000" y="2276873"/>
            <a:ext cx="5916064" cy="13681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  <a:latin typeface="Neo Sans"/>
              </a:rPr>
              <a:t>At </a:t>
            </a:r>
            <a:r>
              <a:rPr lang="da-DK" b="1" dirty="0">
                <a:solidFill>
                  <a:schemeClr val="tx1"/>
                </a:solidFill>
                <a:latin typeface="Neo Sans"/>
              </a:rPr>
              <a:t>de tre perspektiver </a:t>
            </a:r>
            <a:r>
              <a:rPr lang="da-DK" dirty="0">
                <a:solidFill>
                  <a:schemeClr val="tx1"/>
                </a:solidFill>
                <a:latin typeface="Neo Sans"/>
              </a:rPr>
              <a:t>(Stedbundne kvaliteter, Attraktive omgivelser og Tid til det vigtige) er indarbejdet i kommuneplanens hovedstruktur som omdrejningspunkt for den overordnede udvikling.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1"/>
              </a:solidFill>
              <a:latin typeface="Neo Sans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None/>
            </a:pPr>
            <a:endParaRPr lang="da-DK" sz="1400" dirty="0">
              <a:solidFill>
                <a:schemeClr val="tx1"/>
              </a:solidFill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  <a:p>
            <a:pPr marL="0" indent="0">
              <a:buNone/>
            </a:pPr>
            <a:endParaRPr lang="da-DK" dirty="0">
              <a:latin typeface="Neo San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implementering af planstrategien?</a:t>
            </a:r>
          </a:p>
        </p:txBody>
      </p:sp>
      <p:pic>
        <p:nvPicPr>
          <p:cNvPr id="10" name="Billede 9" descr="Et billede, der indeholder tekst, hjerte, Grafik, tegneserie&#10;&#10;Automatisk genereret beskrivelse">
            <a:extLst>
              <a:ext uri="{FF2B5EF4-FFF2-40B4-BE49-F238E27FC236}">
                <a16:creationId xmlns:a16="http://schemas.microsoft.com/office/drawing/2014/main" id="{A0D74DBA-6051-B393-010A-2A75256F3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276872"/>
            <a:ext cx="3096344" cy="3368693"/>
          </a:xfrm>
          <a:prstGeom prst="rect">
            <a:avLst/>
          </a:prstGeom>
        </p:spPr>
      </p:pic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33CDEB73-C2A0-26B0-2776-828C8EAA3A0D}"/>
              </a:ext>
            </a:extLst>
          </p:cNvPr>
          <p:cNvSpPr txBox="1">
            <a:spLocks/>
          </p:cNvSpPr>
          <p:nvPr/>
        </p:nvSpPr>
        <p:spPr bwMode="auto">
          <a:xfrm>
            <a:off x="756000" y="3429000"/>
            <a:ext cx="5916064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  <a:latin typeface="Neo Sans"/>
              </a:rPr>
              <a:t>At en 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ny værdifortælling </a:t>
            </a:r>
            <a:r>
              <a:rPr lang="da-DK" dirty="0">
                <a:solidFill>
                  <a:schemeClr val="tx1"/>
                </a:solidFill>
                <a:latin typeface="Neo Sans"/>
              </a:rPr>
              <a:t>om sammenhængskraft og værdien af den variation og forskellighed, som kommunen rummer, er indarbejdet som erstatning for de tre bånd (kystbåndet, </a:t>
            </a:r>
            <a:r>
              <a:rPr lang="da-DK" dirty="0" err="1">
                <a:solidFill>
                  <a:schemeClr val="tx1"/>
                </a:solidFill>
                <a:latin typeface="Neo Sans"/>
              </a:rPr>
              <a:t>midterbåndet</a:t>
            </a:r>
            <a:r>
              <a:rPr lang="da-DK" dirty="0">
                <a:solidFill>
                  <a:schemeClr val="tx1"/>
                </a:solidFill>
                <a:latin typeface="Neo Sans"/>
              </a:rPr>
              <a:t> og byvækstbåndet).</a:t>
            </a:r>
            <a:endParaRPr lang="da-DK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76B6E27-2569-1FD2-308C-C80DBF7E17F6}"/>
              </a:ext>
            </a:extLst>
          </p:cNvPr>
          <p:cNvSpPr txBox="1">
            <a:spLocks/>
          </p:cNvSpPr>
          <p:nvPr/>
        </p:nvSpPr>
        <p:spPr bwMode="auto">
          <a:xfrm>
            <a:off x="756000" y="4797151"/>
            <a:ext cx="5916064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At et </a:t>
            </a:r>
            <a:r>
              <a:rPr lang="da-DK" b="1" kern="0" dirty="0">
                <a:solidFill>
                  <a:schemeClr val="tx1"/>
                </a:solidFill>
                <a:latin typeface="Neo Sans"/>
              </a:rPr>
              <a:t>nyt </a:t>
            </a:r>
            <a:r>
              <a:rPr lang="da-DK" b="1" kern="0" dirty="0" err="1">
                <a:solidFill>
                  <a:schemeClr val="tx1"/>
                </a:solidFill>
                <a:latin typeface="Neo Sans"/>
              </a:rPr>
              <a:t>bymønster</a:t>
            </a:r>
            <a:r>
              <a:rPr lang="da-DK" b="1" kern="0" dirty="0">
                <a:solidFill>
                  <a:schemeClr val="tx1"/>
                </a:solidFill>
                <a:latin typeface="Neo Sans"/>
              </a:rPr>
              <a:t> 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er indarbejdet – et </a:t>
            </a:r>
            <a:r>
              <a:rPr lang="da-DK" kern="0" dirty="0" err="1">
                <a:solidFill>
                  <a:schemeClr val="tx1"/>
                </a:solidFill>
                <a:latin typeface="Neo Sans"/>
              </a:rPr>
              <a:t>bymønster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, der er baseret på sammenhængen mellem de større byer og mindre lokalsamfund og en kortlægning af afstanden til hverdagsfunktioner.  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6D24722-1D5A-D4AE-0DB6-6A2CFD217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586078"/>
            <a:ext cx="3527282" cy="408887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C5D776D-8B48-4EB4-DCCC-5CEB1E46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1650885"/>
            <a:ext cx="3713013" cy="40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sol og vind?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4"/>
            <a:ext cx="7500240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At principperne fra </a:t>
            </a:r>
            <a:r>
              <a:rPr lang="da-DK" b="1" i="1" kern="0" dirty="0">
                <a:solidFill>
                  <a:schemeClr val="tx1"/>
                </a:solidFill>
                <a:latin typeface="Neo Sans"/>
              </a:rPr>
              <a:t>Strategi for vedvarende energi – solcelleanlæg og vindmøller 2025 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er indarbejdet i solcelle- og vindmølleafsnittene.</a:t>
            </a: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C7D6ED88-91E7-CBAA-EA5B-DAA6A762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1" t="650" r="1151" b="1701"/>
          <a:stretch/>
        </p:blipFill>
        <p:spPr>
          <a:xfrm rot="256201">
            <a:off x="8339656" y="1350097"/>
            <a:ext cx="3096344" cy="4363030"/>
          </a:xfrm>
          <a:prstGeom prst="rect">
            <a:avLst/>
          </a:prstGeom>
        </p:spPr>
      </p:pic>
      <p:sp>
        <p:nvSpPr>
          <p:cNvPr id="18" name="Pladsholder til indhold 3">
            <a:extLst>
              <a:ext uri="{FF2B5EF4-FFF2-40B4-BE49-F238E27FC236}">
                <a16:creationId xmlns:a16="http://schemas.microsoft.com/office/drawing/2014/main" id="{83A4D306-680E-4F5C-551B-DE07FCAD68E9}"/>
              </a:ext>
            </a:extLst>
          </p:cNvPr>
          <p:cNvSpPr txBox="1">
            <a:spLocks/>
          </p:cNvSpPr>
          <p:nvPr/>
        </p:nvSpPr>
        <p:spPr bwMode="auto">
          <a:xfrm>
            <a:off x="756000" y="3304258"/>
            <a:ext cx="735622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For </a:t>
            </a:r>
            <a:r>
              <a:rPr lang="da-DK" b="1" kern="0" dirty="0">
                <a:solidFill>
                  <a:schemeClr val="tx1"/>
                </a:solidFill>
                <a:latin typeface="Neo Sans"/>
              </a:rPr>
              <a:t>vind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 er der formuleret ny retningslinje for:</a:t>
            </a: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Lokaliseringsområder og indpasning i landskabet</a:t>
            </a: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17" name="Pladsholder til indhold 3">
            <a:extLst>
              <a:ext uri="{FF2B5EF4-FFF2-40B4-BE49-F238E27FC236}">
                <a16:creationId xmlns:a16="http://schemas.microsoft.com/office/drawing/2014/main" id="{6BC52AD0-717B-1A3E-933A-8C6C6D0D8B26}"/>
              </a:ext>
            </a:extLst>
          </p:cNvPr>
          <p:cNvSpPr txBox="1">
            <a:spLocks/>
          </p:cNvSpPr>
          <p:nvPr/>
        </p:nvSpPr>
        <p:spPr bwMode="auto">
          <a:xfrm>
            <a:off x="756000" y="4072765"/>
            <a:ext cx="7356224" cy="84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For </a:t>
            </a:r>
            <a:r>
              <a:rPr lang="da-DK" b="1" kern="0" dirty="0">
                <a:solidFill>
                  <a:schemeClr val="tx1"/>
                </a:solidFill>
                <a:latin typeface="Neo Sans"/>
              </a:rPr>
              <a:t>sol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 er der bl.a. formuleret retningslinjer for: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Undersøgelsesområder, landsbyer, landskabstyper, indpasning, nabohensyn og </a:t>
            </a:r>
            <a:r>
              <a:rPr lang="da-DK" kern="0" dirty="0" err="1">
                <a:solidFill>
                  <a:schemeClr val="tx1"/>
                </a:solidFill>
                <a:latin typeface="Neo Sans"/>
              </a:rPr>
              <a:t>indvindingsoplande</a:t>
            </a:r>
            <a:endParaRPr lang="da-DK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None/>
            </a:pPr>
            <a:endParaRPr lang="da-DK" kern="0" dirty="0">
              <a:solidFill>
                <a:schemeClr val="tx1"/>
              </a:solidFill>
              <a:latin typeface="Neo Sans"/>
            </a:endParaRP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0E76ED22-D8AC-122C-FEB5-AF596B89F097}"/>
              </a:ext>
            </a:extLst>
          </p:cNvPr>
          <p:cNvSpPr txBox="1">
            <a:spLocks/>
          </p:cNvSpPr>
          <p:nvPr/>
        </p:nvSpPr>
        <p:spPr bwMode="auto">
          <a:xfrm>
            <a:off x="766716" y="5235205"/>
            <a:ext cx="7356224" cy="1074115"/>
          </a:xfrm>
          <a:custGeom>
            <a:avLst/>
            <a:gdLst>
              <a:gd name="connsiteX0" fmla="*/ 0 w 7356224"/>
              <a:gd name="connsiteY0" fmla="*/ 0 h 1074115"/>
              <a:gd name="connsiteX1" fmla="*/ 742310 w 7356224"/>
              <a:gd name="connsiteY1" fmla="*/ 0 h 1074115"/>
              <a:gd name="connsiteX2" fmla="*/ 1411058 w 7356224"/>
              <a:gd name="connsiteY2" fmla="*/ 0 h 1074115"/>
              <a:gd name="connsiteX3" fmla="*/ 1859118 w 7356224"/>
              <a:gd name="connsiteY3" fmla="*/ 0 h 1074115"/>
              <a:gd name="connsiteX4" fmla="*/ 2601428 w 7356224"/>
              <a:gd name="connsiteY4" fmla="*/ 0 h 1074115"/>
              <a:gd name="connsiteX5" fmla="*/ 3417300 w 7356224"/>
              <a:gd name="connsiteY5" fmla="*/ 0 h 1074115"/>
              <a:gd name="connsiteX6" fmla="*/ 3938924 w 7356224"/>
              <a:gd name="connsiteY6" fmla="*/ 0 h 1074115"/>
              <a:gd name="connsiteX7" fmla="*/ 4386984 w 7356224"/>
              <a:gd name="connsiteY7" fmla="*/ 0 h 1074115"/>
              <a:gd name="connsiteX8" fmla="*/ 4982170 w 7356224"/>
              <a:gd name="connsiteY8" fmla="*/ 0 h 1074115"/>
              <a:gd name="connsiteX9" fmla="*/ 5577355 w 7356224"/>
              <a:gd name="connsiteY9" fmla="*/ 0 h 1074115"/>
              <a:gd name="connsiteX10" fmla="*/ 6172541 w 7356224"/>
              <a:gd name="connsiteY10" fmla="*/ 0 h 1074115"/>
              <a:gd name="connsiteX11" fmla="*/ 6620602 w 7356224"/>
              <a:gd name="connsiteY11" fmla="*/ 0 h 1074115"/>
              <a:gd name="connsiteX12" fmla="*/ 7356224 w 7356224"/>
              <a:gd name="connsiteY12" fmla="*/ 0 h 1074115"/>
              <a:gd name="connsiteX13" fmla="*/ 7356224 w 7356224"/>
              <a:gd name="connsiteY13" fmla="*/ 515575 h 1074115"/>
              <a:gd name="connsiteX14" fmla="*/ 7356224 w 7356224"/>
              <a:gd name="connsiteY14" fmla="*/ 1074115 h 1074115"/>
              <a:gd name="connsiteX15" fmla="*/ 6761039 w 7356224"/>
              <a:gd name="connsiteY15" fmla="*/ 1074115 h 1074115"/>
              <a:gd name="connsiteX16" fmla="*/ 6018729 w 7356224"/>
              <a:gd name="connsiteY16" fmla="*/ 1074115 h 1074115"/>
              <a:gd name="connsiteX17" fmla="*/ 5497106 w 7356224"/>
              <a:gd name="connsiteY17" fmla="*/ 1074115 h 1074115"/>
              <a:gd name="connsiteX18" fmla="*/ 4901920 w 7356224"/>
              <a:gd name="connsiteY18" fmla="*/ 1074115 h 1074115"/>
              <a:gd name="connsiteX19" fmla="*/ 4306735 w 7356224"/>
              <a:gd name="connsiteY19" fmla="*/ 1074115 h 1074115"/>
              <a:gd name="connsiteX20" fmla="*/ 3858674 w 7356224"/>
              <a:gd name="connsiteY20" fmla="*/ 1074115 h 1074115"/>
              <a:gd name="connsiteX21" fmla="*/ 3337051 w 7356224"/>
              <a:gd name="connsiteY21" fmla="*/ 1074115 h 1074115"/>
              <a:gd name="connsiteX22" fmla="*/ 2594741 w 7356224"/>
              <a:gd name="connsiteY22" fmla="*/ 1074115 h 1074115"/>
              <a:gd name="connsiteX23" fmla="*/ 2146680 w 7356224"/>
              <a:gd name="connsiteY23" fmla="*/ 1074115 h 1074115"/>
              <a:gd name="connsiteX24" fmla="*/ 1404370 w 7356224"/>
              <a:gd name="connsiteY24" fmla="*/ 1074115 h 1074115"/>
              <a:gd name="connsiteX25" fmla="*/ 588498 w 7356224"/>
              <a:gd name="connsiteY25" fmla="*/ 1074115 h 1074115"/>
              <a:gd name="connsiteX26" fmla="*/ 0 w 7356224"/>
              <a:gd name="connsiteY26" fmla="*/ 1074115 h 1074115"/>
              <a:gd name="connsiteX27" fmla="*/ 0 w 7356224"/>
              <a:gd name="connsiteY27" fmla="*/ 569281 h 1074115"/>
              <a:gd name="connsiteX28" fmla="*/ 0 w 7356224"/>
              <a:gd name="connsiteY28" fmla="*/ 0 h 107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356224" h="1074115" extrusionOk="0">
                <a:moveTo>
                  <a:pt x="0" y="0"/>
                </a:moveTo>
                <a:cubicBezTo>
                  <a:pt x="241979" y="-26192"/>
                  <a:pt x="394336" y="-4910"/>
                  <a:pt x="742310" y="0"/>
                </a:cubicBezTo>
                <a:cubicBezTo>
                  <a:pt x="1090284" y="4910"/>
                  <a:pt x="1100544" y="-2416"/>
                  <a:pt x="1411058" y="0"/>
                </a:cubicBezTo>
                <a:cubicBezTo>
                  <a:pt x="1721572" y="2416"/>
                  <a:pt x="1714768" y="10262"/>
                  <a:pt x="1859118" y="0"/>
                </a:cubicBezTo>
                <a:cubicBezTo>
                  <a:pt x="2003468" y="-10262"/>
                  <a:pt x="2400548" y="26419"/>
                  <a:pt x="2601428" y="0"/>
                </a:cubicBezTo>
                <a:cubicBezTo>
                  <a:pt x="2802308" y="-26419"/>
                  <a:pt x="3122319" y="33093"/>
                  <a:pt x="3417300" y="0"/>
                </a:cubicBezTo>
                <a:cubicBezTo>
                  <a:pt x="3712281" y="-33093"/>
                  <a:pt x="3692055" y="-8640"/>
                  <a:pt x="3938924" y="0"/>
                </a:cubicBezTo>
                <a:cubicBezTo>
                  <a:pt x="4185793" y="8640"/>
                  <a:pt x="4258697" y="-6649"/>
                  <a:pt x="4386984" y="0"/>
                </a:cubicBezTo>
                <a:cubicBezTo>
                  <a:pt x="4515271" y="6649"/>
                  <a:pt x="4746352" y="2188"/>
                  <a:pt x="4982170" y="0"/>
                </a:cubicBezTo>
                <a:cubicBezTo>
                  <a:pt x="5217988" y="-2188"/>
                  <a:pt x="5326935" y="16184"/>
                  <a:pt x="5577355" y="0"/>
                </a:cubicBezTo>
                <a:cubicBezTo>
                  <a:pt x="5827776" y="-16184"/>
                  <a:pt x="6045278" y="26782"/>
                  <a:pt x="6172541" y="0"/>
                </a:cubicBezTo>
                <a:cubicBezTo>
                  <a:pt x="6299804" y="-26782"/>
                  <a:pt x="6407760" y="-3232"/>
                  <a:pt x="6620602" y="0"/>
                </a:cubicBezTo>
                <a:cubicBezTo>
                  <a:pt x="6833444" y="3232"/>
                  <a:pt x="7120705" y="23725"/>
                  <a:pt x="7356224" y="0"/>
                </a:cubicBezTo>
                <a:cubicBezTo>
                  <a:pt x="7355796" y="122960"/>
                  <a:pt x="7366858" y="293974"/>
                  <a:pt x="7356224" y="515575"/>
                </a:cubicBezTo>
                <a:cubicBezTo>
                  <a:pt x="7345590" y="737176"/>
                  <a:pt x="7342875" y="844193"/>
                  <a:pt x="7356224" y="1074115"/>
                </a:cubicBezTo>
                <a:cubicBezTo>
                  <a:pt x="7089518" y="1091996"/>
                  <a:pt x="6880121" y="1051915"/>
                  <a:pt x="6761039" y="1074115"/>
                </a:cubicBezTo>
                <a:cubicBezTo>
                  <a:pt x="6641958" y="1096315"/>
                  <a:pt x="6298890" y="1053571"/>
                  <a:pt x="6018729" y="1074115"/>
                </a:cubicBezTo>
                <a:cubicBezTo>
                  <a:pt x="5738568" y="1094660"/>
                  <a:pt x="5677774" y="1074669"/>
                  <a:pt x="5497106" y="1074115"/>
                </a:cubicBezTo>
                <a:cubicBezTo>
                  <a:pt x="5316438" y="1073561"/>
                  <a:pt x="5053976" y="1079626"/>
                  <a:pt x="4901920" y="1074115"/>
                </a:cubicBezTo>
                <a:cubicBezTo>
                  <a:pt x="4749864" y="1068604"/>
                  <a:pt x="4466969" y="1054360"/>
                  <a:pt x="4306735" y="1074115"/>
                </a:cubicBezTo>
                <a:cubicBezTo>
                  <a:pt x="4146502" y="1093870"/>
                  <a:pt x="4028178" y="1067514"/>
                  <a:pt x="3858674" y="1074115"/>
                </a:cubicBezTo>
                <a:cubicBezTo>
                  <a:pt x="3689170" y="1080716"/>
                  <a:pt x="3499254" y="1083428"/>
                  <a:pt x="3337051" y="1074115"/>
                </a:cubicBezTo>
                <a:cubicBezTo>
                  <a:pt x="3174848" y="1064802"/>
                  <a:pt x="2964620" y="1064293"/>
                  <a:pt x="2594741" y="1074115"/>
                </a:cubicBezTo>
                <a:cubicBezTo>
                  <a:pt x="2224862" y="1083938"/>
                  <a:pt x="2290234" y="1090073"/>
                  <a:pt x="2146680" y="1074115"/>
                </a:cubicBezTo>
                <a:cubicBezTo>
                  <a:pt x="2003126" y="1058157"/>
                  <a:pt x="1572277" y="1077521"/>
                  <a:pt x="1404370" y="1074115"/>
                </a:cubicBezTo>
                <a:cubicBezTo>
                  <a:pt x="1236463" y="1070710"/>
                  <a:pt x="806568" y="1051467"/>
                  <a:pt x="588498" y="1074115"/>
                </a:cubicBezTo>
                <a:cubicBezTo>
                  <a:pt x="370428" y="1096763"/>
                  <a:pt x="255016" y="1050394"/>
                  <a:pt x="0" y="1074115"/>
                </a:cubicBezTo>
                <a:cubicBezTo>
                  <a:pt x="19705" y="926582"/>
                  <a:pt x="22565" y="792275"/>
                  <a:pt x="0" y="569281"/>
                </a:cubicBezTo>
                <a:cubicBezTo>
                  <a:pt x="-22565" y="346287"/>
                  <a:pt x="-16304" y="276837"/>
                  <a:pt x="0" y="0"/>
                </a:cubicBezTo>
                <a:close/>
              </a:path>
            </a:pathLst>
          </a:custGeom>
          <a:noFill/>
          <a:ln w="3175">
            <a:solidFill>
              <a:srgbClr val="007071"/>
            </a:solidFill>
            <a:extLst>
              <a:ext uri="{C807C97D-BFC1-408E-A445-0C87EB9F89A2}">
                <ask:lineSketchStyleProps xmlns:ask="http://schemas.microsoft.com/office/drawing/2018/sketchyshapes" sd="25151202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Generel indarbejdelse af Strategi for vedvarende energi, herunder: 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Ingen konflikt med bosætnings- og byudviklingsinteresser, ledig kapacitet i elnettet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Robuste landskaber og udgangspunkt i landskabets skala </a:t>
            </a:r>
          </a:p>
          <a:p>
            <a:pPr marL="359388" lvl="2" indent="-179388">
              <a:buFont typeface="Arial" panose="020B0604020202020204" pitchFamily="34" charset="0"/>
              <a:buChar char="•"/>
            </a:pPr>
            <a:r>
              <a:rPr lang="da-DK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Neo Sans"/>
              </a:rPr>
              <a:t>Regulere, så det stadig er attraktivt at bo på landet.</a:t>
            </a:r>
          </a:p>
          <a:p>
            <a:pPr marL="0" indent="0">
              <a:buNone/>
            </a:pPr>
            <a:endParaRPr lang="da-DK" kern="0" dirty="0">
              <a:solidFill>
                <a:schemeClr val="tx1"/>
              </a:solidFill>
              <a:latin typeface="Neo Sans"/>
            </a:endParaRPr>
          </a:p>
          <a:p>
            <a:pPr marL="180000" lvl="2" indent="0"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C485968-9133-ED3A-7A72-B3D57340F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1772816"/>
            <a:ext cx="3431172" cy="36610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6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6000" y="1124744"/>
            <a:ext cx="10681200" cy="936104"/>
          </a:xfrm>
        </p:spPr>
        <p:txBody>
          <a:bodyPr/>
          <a:lstStyle/>
          <a:p>
            <a:r>
              <a:rPr lang="da-DK" sz="2000" dirty="0">
                <a:solidFill>
                  <a:schemeClr val="accent5">
                    <a:lumMod val="75000"/>
                  </a:schemeClr>
                </a:solidFill>
              </a:rPr>
              <a:t>Hvad har det betydet, at vi har arbejdet med</a:t>
            </a:r>
            <a:br>
              <a:rPr lang="da-DK" sz="3200" b="1" dirty="0">
                <a:solidFill>
                  <a:srgbClr val="007071"/>
                </a:solidFill>
              </a:rPr>
            </a:br>
            <a:r>
              <a:rPr lang="da-DK" sz="3200" b="1" dirty="0">
                <a:solidFill>
                  <a:srgbClr val="007071"/>
                </a:solidFill>
              </a:rPr>
              <a:t>rammeudlæg og vejreservationer?</a:t>
            </a:r>
          </a:p>
        </p:txBody>
      </p:sp>
      <p:sp>
        <p:nvSpPr>
          <p:cNvPr id="13" name="Pladsholder til indhold 3">
            <a:extLst>
              <a:ext uri="{FF2B5EF4-FFF2-40B4-BE49-F238E27FC236}">
                <a16:creationId xmlns:a16="http://schemas.microsoft.com/office/drawing/2014/main" id="{6E7E98EA-B523-6490-AC33-C24764B5EC00}"/>
              </a:ext>
            </a:extLst>
          </p:cNvPr>
          <p:cNvSpPr txBox="1">
            <a:spLocks/>
          </p:cNvSpPr>
          <p:nvPr/>
        </p:nvSpPr>
        <p:spPr bwMode="auto">
          <a:xfrm>
            <a:off x="756000" y="2521765"/>
            <a:ext cx="10020520" cy="90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ea typeface="+mn-ea"/>
                <a:cs typeface="+mn-cs"/>
              </a:defRPr>
            </a:lvl1pPr>
            <a:lvl2pPr marL="3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2pPr>
            <a:lvl3pPr marL="5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3pPr>
            <a:lvl4pPr marL="7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4pPr>
            <a:lvl5pPr marL="90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5pPr>
            <a:lvl6pPr marL="1080000" indent="-180000" algn="l" rtl="0" eaLnBrk="1" fontAlgn="base" hangingPunct="1">
              <a:spcBef>
                <a:spcPts val="400"/>
              </a:spcBef>
              <a:spcAft>
                <a:spcPts val="0"/>
              </a:spcAft>
              <a:buFont typeface="Symbol" panose="05050102010706020507" pitchFamily="18" charset="2"/>
              <a:buChar char=""/>
              <a:defRPr sz="1600">
                <a:solidFill>
                  <a:srgbClr val="000000"/>
                </a:solidFill>
                <a:latin typeface="Neao Sans"/>
                <a:cs typeface="+mn-cs"/>
              </a:defRPr>
            </a:lvl6pPr>
            <a:lvl7pPr marL="126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7pPr>
            <a:lvl8pPr marL="144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8pPr>
            <a:lvl9pPr marL="1620000" indent="-180000" algn="l" rtl="0" eaLnBrk="1" fontAlgn="base" hangingPunct="1">
              <a:spcBef>
                <a:spcPts val="400"/>
              </a:spcBef>
              <a:spcAft>
                <a:spcPct val="0"/>
              </a:spcAft>
              <a:buFont typeface="Symbol" panose="05050102010706020507" pitchFamily="18" charset="2"/>
              <a:buChar char=""/>
              <a:defRPr sz="1600" baseline="0">
                <a:solidFill>
                  <a:srgbClr val="000000"/>
                </a:solidFill>
                <a:latin typeface="Neao Sans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a-DK" b="1" kern="0" dirty="0">
                <a:solidFill>
                  <a:schemeClr val="tx1"/>
                </a:solidFill>
                <a:latin typeface="Neo Sans"/>
              </a:rPr>
              <a:t>Boligudlæg</a:t>
            </a:r>
            <a:r>
              <a:rPr lang="da-DK" kern="0" dirty="0">
                <a:solidFill>
                  <a:schemeClr val="tx1"/>
                </a:solidFill>
                <a:latin typeface="Neo Sans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kern="0" dirty="0">
                <a:solidFill>
                  <a:schemeClr val="tx1"/>
                </a:solidFill>
                <a:latin typeface="Neo Sans"/>
              </a:rPr>
              <a:t>To nye boligrammer udlagt i hhv. Brunshuse og Aarup, og en boligramme har ændret placering i Jordløse.</a:t>
            </a: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>
              <a:buFont typeface="Arial" panose="020B0604020202020204" pitchFamily="34" charset="0"/>
              <a:buChar char="•"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r>
              <a:rPr lang="da-DK" sz="1400" kern="0" dirty="0">
                <a:solidFill>
                  <a:schemeClr val="tx1"/>
                </a:solidFill>
                <a:latin typeface="Neo Sans"/>
              </a:rPr>
              <a:t> 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a-DK" sz="1400" kern="0" dirty="0">
              <a:solidFill>
                <a:schemeClr val="tx1"/>
              </a:solidFill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  <a:p>
            <a:pPr marL="0" indent="0">
              <a:buFont typeface="Symbol" panose="05050102010706020507" pitchFamily="18" charset="2"/>
              <a:buNone/>
            </a:pPr>
            <a:endParaRPr lang="da-DK" kern="0" dirty="0">
              <a:latin typeface="Neo San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8424DC8-7CD8-F73C-3FE0-DA9A7F6D2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0" y="3429000"/>
            <a:ext cx="95345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18943"/>
      </p:ext>
    </p:extLst>
  </p:cSld>
  <p:clrMapOvr>
    <a:masterClrMapping/>
  </p:clrMapOvr>
</p:sld>
</file>

<file path=ppt/theme/theme1.xml><?xml version="1.0" encoding="utf-8"?>
<a:theme xmlns:a="http://schemas.openxmlformats.org/drawingml/2006/main" name="Præsentation">
  <a:themeElements>
    <a:clrScheme name="Assens Kommune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007071"/>
      </a:accent1>
      <a:accent2>
        <a:srgbClr val="268586"/>
      </a:accent2>
      <a:accent3>
        <a:srgbClr val="4C9B9B"/>
      </a:accent3>
      <a:accent4>
        <a:srgbClr val="70B0B1"/>
      </a:accent4>
      <a:accent5>
        <a:srgbClr val="99C6C6"/>
      </a:accent5>
      <a:accent6>
        <a:srgbClr val="BFDBDB"/>
      </a:accent6>
      <a:hlink>
        <a:srgbClr val="0563C1"/>
      </a:hlink>
      <a:folHlink>
        <a:srgbClr val="954F72"/>
      </a:folHlink>
    </a:clrScheme>
    <a:fontScheme name="Brugerdefineret design">
      <a:majorFont>
        <a:latin typeface="Georgia"/>
        <a:ea typeface=""/>
        <a:cs typeface="Arial"/>
      </a:majorFont>
      <a:minorFont>
        <a:latin typeface="Tahoma"/>
        <a:ea typeface=""/>
        <a:cs typeface="Arial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ugerdefineret design 1">
        <a:dk1>
          <a:srgbClr val="0083A9"/>
        </a:dk1>
        <a:lt1>
          <a:srgbClr val="755A9E"/>
        </a:lt1>
        <a:dk2>
          <a:srgbClr val="44697D"/>
        </a:dk2>
        <a:lt2>
          <a:srgbClr val="4CA487"/>
        </a:lt2>
        <a:accent1>
          <a:srgbClr val="21314D"/>
        </a:accent1>
        <a:accent2>
          <a:srgbClr val="DA8C15"/>
        </a:accent2>
        <a:accent3>
          <a:srgbClr val="00C6D7"/>
        </a:accent3>
        <a:accent4>
          <a:srgbClr val="F6D500"/>
        </a:accent4>
        <a:accent5>
          <a:srgbClr val="EC4371"/>
        </a:accent5>
        <a:accent6>
          <a:srgbClr val="327ABE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.potm" id="{A28A4259-F093-4DE9-8156-13BA5CB522FE}" vid="{09748E77-69E0-4419-9856-5900B515731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Præsentation</Template>
  <TotalTime>10059</TotalTime>
  <Words>997</Words>
  <Application>Microsoft Office PowerPoint</Application>
  <PresentationFormat>Widescreen</PresentationFormat>
  <Paragraphs>258</Paragraphs>
  <Slides>18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5" baseType="lpstr">
      <vt:lpstr>Arial</vt:lpstr>
      <vt:lpstr>Calibri</vt:lpstr>
      <vt:lpstr>Georgia</vt:lpstr>
      <vt:lpstr>Neao Sans</vt:lpstr>
      <vt:lpstr>Neo Sans</vt:lpstr>
      <vt:lpstr>Symbol</vt:lpstr>
      <vt:lpstr>Præsentation</vt:lpstr>
      <vt:lpstr>PowerPoint-præsentation</vt:lpstr>
      <vt:lpstr>PowerPoint-præsentation</vt:lpstr>
      <vt:lpstr>Beslutningen om revisionens fokus blev truffet med Planstrategi 2023 – Levende Lokalmiljøer</vt:lpstr>
      <vt:lpstr>Proces </vt:lpstr>
      <vt:lpstr>Hvad bestod revisionen i?</vt:lpstr>
      <vt:lpstr>Hvad bestod revisionen i?</vt:lpstr>
      <vt:lpstr>Hvad har det betydet, at vi har arbejdet med implementering af planstrategien?</vt:lpstr>
      <vt:lpstr>Hvad har det betydet, at vi har arbejdet med sol og vind?</vt:lpstr>
      <vt:lpstr>Hvad har det betydet, at vi har arbejdet med rammeudlæg og vejreservationer?</vt:lpstr>
      <vt:lpstr>Hvad har det betydet, at vi har arbejdet med rammeudlæg og vejreservationer?</vt:lpstr>
      <vt:lpstr>Hvad har det betydet, at vi har arbejdet med rammeudlæg og vejreservationer?</vt:lpstr>
      <vt:lpstr>Hvad har det betydet, at vi har arbejdet med det åbne land?</vt:lpstr>
      <vt:lpstr>Hvad har det betydet, at vi har arbejdet med det åbne land?</vt:lpstr>
      <vt:lpstr>Hvad har det betydet, at vi har arbejdet med det åbne land?</vt:lpstr>
      <vt:lpstr>Hvad har det betydet, at vi har arbejdet med det åbne land?</vt:lpstr>
      <vt:lpstr>Det videre arbejde</vt:lpstr>
      <vt:lpstr>Primære ændringer i kommuneplanforslaget</vt:lpstr>
      <vt:lpstr>PowerPoint-præsentation</vt:lpstr>
    </vt:vector>
  </TitlesOfParts>
  <Company>Assens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</dc:title>
  <dc:creator>Anni Nasheel Lauge Gill</dc:creator>
  <cp:lastModifiedBy>Anni Nasheel Lauge Gill</cp:lastModifiedBy>
  <cp:revision>460</cp:revision>
  <dcterms:created xsi:type="dcterms:W3CDTF">2024-04-08T10:03:34Z</dcterms:created>
  <dcterms:modified xsi:type="dcterms:W3CDTF">2025-03-12T07:34:29Z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6804bb16-c7a6-4406-a219-507ebc96282d</vt:lpwstr>
  </property>
</Properties>
</file>